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8"/>
  </p:notesMasterIdLst>
  <p:handoutMasterIdLst>
    <p:handoutMasterId r:id="rId39"/>
  </p:handoutMasterIdLst>
  <p:sldIdLst>
    <p:sldId id="2133" r:id="rId2"/>
    <p:sldId id="2220" r:id="rId3"/>
    <p:sldId id="2221" r:id="rId4"/>
    <p:sldId id="2222" r:id="rId5"/>
    <p:sldId id="2223" r:id="rId6"/>
    <p:sldId id="2224" r:id="rId7"/>
    <p:sldId id="2225" r:id="rId8"/>
    <p:sldId id="2226" r:id="rId9"/>
    <p:sldId id="2227" r:id="rId10"/>
    <p:sldId id="2228" r:id="rId11"/>
    <p:sldId id="2229" r:id="rId12"/>
    <p:sldId id="2262" r:id="rId13"/>
    <p:sldId id="2263" r:id="rId14"/>
    <p:sldId id="2261" r:id="rId15"/>
    <p:sldId id="2230" r:id="rId16"/>
    <p:sldId id="2231" r:id="rId17"/>
    <p:sldId id="2232" r:id="rId18"/>
    <p:sldId id="2233" r:id="rId19"/>
    <p:sldId id="2234" r:id="rId20"/>
    <p:sldId id="2236" r:id="rId21"/>
    <p:sldId id="2253" r:id="rId22"/>
    <p:sldId id="2254" r:id="rId23"/>
    <p:sldId id="2255" r:id="rId24"/>
    <p:sldId id="2256" r:id="rId25"/>
    <p:sldId id="2257" r:id="rId26"/>
    <p:sldId id="2258" r:id="rId27"/>
    <p:sldId id="2259" r:id="rId28"/>
    <p:sldId id="2260" r:id="rId29"/>
    <p:sldId id="2245" r:id="rId30"/>
    <p:sldId id="2246" r:id="rId31"/>
    <p:sldId id="2247" r:id="rId32"/>
    <p:sldId id="2248" r:id="rId33"/>
    <p:sldId id="2249" r:id="rId34"/>
    <p:sldId id="2250" r:id="rId35"/>
    <p:sldId id="2251" r:id="rId36"/>
    <p:sldId id="2252" r:id="rId37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8072" autoAdjust="0"/>
  </p:normalViewPr>
  <p:slideViewPr>
    <p:cSldViewPr>
      <p:cViewPr varScale="1">
        <p:scale>
          <a:sx n="102" d="100"/>
          <a:sy n="102" d="100"/>
        </p:scale>
        <p:origin x="-18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pPr>
              <a:defRPr/>
            </a:pPr>
            <a:fld id="{885712FF-BA03-4925-9597-01EFBC07445F}" type="datetimeFigureOut">
              <a:rPr lang="en-US"/>
              <a:pPr>
                <a:defRPr/>
              </a:pPr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pPr>
              <a:defRPr/>
            </a:pPr>
            <a:fld id="{3B7D54EC-0E42-40A0-A66A-DB6EEAF233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81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2C7287D-E9A7-406A-B4D7-E27B1A7EB0BC}" type="datetimeFigureOut">
              <a:rPr lang="en-US" smtClean="0"/>
              <a:pPr/>
              <a:t>2/22/2022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83A553C-7DC1-44C2-AF12-F6F6BFD98D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2200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A553C-7DC1-44C2-AF12-F6F6BFD98D6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6096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A553C-7DC1-44C2-AF12-F6F6BFD98D6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3356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A553C-7DC1-44C2-AF12-F6F6BFD98D6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954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A553C-7DC1-44C2-AF12-F6F6BFD98D6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4429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A553C-7DC1-44C2-AF12-F6F6BFD98D6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134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A553C-7DC1-44C2-AF12-F6F6BFD98D6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1543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A553C-7DC1-44C2-AF12-F6F6BFD98D6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1286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A553C-7DC1-44C2-AF12-F6F6BFD98D6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7744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9B74C-46A5-48FB-A74B-610DD01EEB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360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E73D4-5542-4C51-A828-50EEF9AE7D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239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748EF-DA5F-4650-9A45-91D4237C39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507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350D7-8C5E-4AEF-A43A-9CD83C418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49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C0F18-EDE1-4561-B940-2707B17BDE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028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0BF66-48A9-4D82-9E8C-9E0635128D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553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E2E2E-6577-43F8-BA8F-5307FE6D26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062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BE98D-A1FE-4A10-92C2-80A83CEF916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213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E42BE-9741-4EF2-A340-606729A555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546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0B909-B06B-44E0-9D4A-685A5218CE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902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3B719-F8D6-4A91-B67B-C16E2D1600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53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6B6FA0-BF8E-4A34-A221-0BAE433005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248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886700" cy="1325563"/>
          </a:xfrm>
        </p:spPr>
        <p:txBody>
          <a:bodyPr>
            <a:noAutofit/>
          </a:bodyPr>
          <a:lstStyle/>
          <a:p>
            <a:pPr algn="ctr"/>
            <a:endParaRPr lang="en-US" sz="9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143000"/>
            <a:ext cx="84582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/>
              <a:t>Sunday</a:t>
            </a:r>
            <a:endParaRPr lang="en-US" sz="9600" b="1" dirty="0" smtClean="0"/>
          </a:p>
          <a:p>
            <a:pPr marL="0" indent="0" algn="ctr">
              <a:buNone/>
            </a:pPr>
            <a:r>
              <a:rPr lang="en-US" sz="9600" b="1" dirty="0" smtClean="0"/>
              <a:t>February 20, 2022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xmlns="" val="2846198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/>
              <a:t>(3) What message was given to </a:t>
            </a:r>
            <a:r>
              <a:rPr lang="en-US" sz="8000" b="1" dirty="0" smtClean="0"/>
              <a:t>Paul? (</a:t>
            </a:r>
            <a:r>
              <a:rPr lang="en-US" sz="8000" b="1" dirty="0"/>
              <a:t>GRACE)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77396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886700" cy="1690689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+mn-lt"/>
              </a:rPr>
              <a:t>Ephesians </a:t>
            </a:r>
            <a:r>
              <a:rPr lang="en-US" sz="7200" b="1" dirty="0" smtClean="0">
                <a:latin typeface="+mn-lt"/>
              </a:rPr>
              <a:t>2:8-9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90689"/>
            <a:ext cx="9144000" cy="54101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600" b="1" dirty="0" smtClean="0"/>
              <a:t>8. </a:t>
            </a:r>
            <a:r>
              <a:rPr lang="en-US" sz="6600" dirty="0" smtClean="0"/>
              <a:t>For </a:t>
            </a:r>
            <a:r>
              <a:rPr lang="en-US" sz="6600" dirty="0"/>
              <a:t>by grace are ye saved through faith; and that not of yourselves: </a:t>
            </a:r>
            <a:r>
              <a:rPr lang="en-US" sz="6600" i="1" dirty="0"/>
              <a:t>it is</a:t>
            </a:r>
            <a:r>
              <a:rPr lang="en-US" sz="6600" dirty="0"/>
              <a:t> the gift of God:</a:t>
            </a:r>
          </a:p>
          <a:p>
            <a:pPr marL="0" indent="0">
              <a:buNone/>
            </a:pPr>
            <a:r>
              <a:rPr lang="en-US" sz="6600" b="1" dirty="0" smtClean="0"/>
              <a:t>9. </a:t>
            </a:r>
            <a:r>
              <a:rPr lang="en-US" sz="6600" dirty="0" smtClean="0"/>
              <a:t>Not </a:t>
            </a:r>
            <a:r>
              <a:rPr lang="en-US" sz="6600" dirty="0"/>
              <a:t>of works, lest any man should boast.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3138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825625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latin typeface="+mn-lt"/>
              </a:rPr>
              <a:t>1 Corinthians 1:23</a:t>
            </a:r>
            <a:endParaRPr lang="en-US" sz="7200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But </a:t>
            </a:r>
            <a:r>
              <a:rPr lang="en-US" sz="6600" dirty="0"/>
              <a:t>we preach Christ crucified, unto the Jews a </a:t>
            </a:r>
            <a:r>
              <a:rPr lang="en-US" sz="6600" dirty="0" err="1"/>
              <a:t>stumblingblock</a:t>
            </a:r>
            <a:r>
              <a:rPr lang="en-US" sz="6600" dirty="0"/>
              <a:t>, and unto the Greeks foolishness;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88066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52400"/>
            <a:ext cx="7886700" cy="169068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latin typeface="+mn-lt"/>
              </a:rPr>
              <a:t>Colossians </a:t>
            </a:r>
            <a:r>
              <a:rPr lang="en-US" sz="7200" b="1" u="sng" dirty="0" smtClean="0">
                <a:latin typeface="+mn-lt"/>
              </a:rPr>
              <a:t>1:20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9435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And</a:t>
            </a:r>
            <a:r>
              <a:rPr lang="en-US" sz="6600" dirty="0"/>
              <a:t>, having made peace through the blood of his cross, by him to reconcile all things unto himself; by him, I say, whether they be things in earth, or things in heaven.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2396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926" y="-457200"/>
            <a:ext cx="7886700" cy="18256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latin typeface="+mn-lt"/>
              </a:rPr>
              <a:t> </a:t>
            </a:r>
            <a:br>
              <a:rPr lang="en-US" sz="8000" b="1" dirty="0">
                <a:latin typeface="+mn-lt"/>
              </a:rPr>
            </a:br>
            <a:r>
              <a:rPr lang="en-US" sz="8000" b="1" u="sng" dirty="0">
                <a:latin typeface="+mn-lt"/>
              </a:rPr>
              <a:t>1 Corinthians </a:t>
            </a:r>
            <a:r>
              <a:rPr lang="en-US" sz="8000" b="1" u="sng" dirty="0" smtClean="0">
                <a:latin typeface="+mn-lt"/>
              </a:rPr>
              <a:t>1:18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576" y="1676400"/>
            <a:ext cx="8915400" cy="53371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For </a:t>
            </a:r>
            <a:r>
              <a:rPr lang="en-US" sz="6600" dirty="0"/>
              <a:t>the preaching of the cross is to them that perish foolishness; but unto us which are saved it is the power of God.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9394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884" y="1371600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b="1" dirty="0"/>
              <a:t>(4) How are we to come to the knowledge of the truth?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6039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u="sng" dirty="0">
                <a:latin typeface="+mn-lt"/>
              </a:rPr>
              <a:t>Romans 12:5</a:t>
            </a:r>
            <a:r>
              <a:rPr lang="en-US" sz="7200" b="1" dirty="0">
                <a:latin typeface="+mn-lt"/>
              </a:rPr>
              <a:t> 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So </a:t>
            </a:r>
            <a:r>
              <a:rPr lang="en-US" sz="6600" dirty="0"/>
              <a:t>we, being many, are one body in Christ, and every one members one of another.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08460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u="sng" dirty="0">
                <a:latin typeface="+mn-lt"/>
              </a:rPr>
              <a:t>1 Corinthians </a:t>
            </a:r>
            <a:r>
              <a:rPr lang="en-US" sz="7200" b="1" u="sng" dirty="0" smtClean="0">
                <a:latin typeface="+mn-lt"/>
              </a:rPr>
              <a:t>12:27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5032375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Now </a:t>
            </a:r>
            <a:r>
              <a:rPr lang="en-US" sz="6600" dirty="0"/>
              <a:t>ye are the body of Christ, and members in particular.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93246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90689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atin typeface="+mn-lt"/>
              </a:rPr>
              <a:t>1 Corinthians12:13,14</a:t>
            </a:r>
            <a:endParaRPr lang="en-US" sz="7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90689"/>
            <a:ext cx="91440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6600" b="1" dirty="0" smtClean="0"/>
              <a:t>13. </a:t>
            </a:r>
            <a:r>
              <a:rPr lang="en-US" sz="6600" dirty="0" smtClean="0"/>
              <a:t>For </a:t>
            </a:r>
            <a:r>
              <a:rPr lang="en-US" sz="6600" dirty="0"/>
              <a:t>by one Spirit are we all baptized into one body, whether </a:t>
            </a:r>
            <a:r>
              <a:rPr lang="en-US" sz="6600" i="1" dirty="0"/>
              <a:t>we be</a:t>
            </a:r>
            <a:r>
              <a:rPr lang="en-US" sz="6600" dirty="0"/>
              <a:t> Jews or Gentiles, whether </a:t>
            </a:r>
            <a:r>
              <a:rPr lang="en-US" sz="6600" i="1" dirty="0"/>
              <a:t>we be</a:t>
            </a:r>
            <a:r>
              <a:rPr lang="en-US" sz="6600" dirty="0"/>
              <a:t> bond or free; and have been all made to drink into one Spirit.</a:t>
            </a:r>
          </a:p>
          <a:p>
            <a:pPr marL="0" indent="0">
              <a:buNone/>
            </a:pPr>
            <a:r>
              <a:rPr lang="en-US" sz="6600" b="1" dirty="0" smtClean="0"/>
              <a:t>14. </a:t>
            </a:r>
            <a:r>
              <a:rPr lang="en-US" sz="6600" dirty="0" smtClean="0"/>
              <a:t>For </a:t>
            </a:r>
            <a:r>
              <a:rPr lang="en-US" sz="6600" dirty="0"/>
              <a:t>the body is not one member, but many.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60021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9068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latin typeface="+mn-lt"/>
              </a:rPr>
              <a:t>2 Corinthians 5:17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67041"/>
            <a:ext cx="91440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Therefore </a:t>
            </a:r>
            <a:r>
              <a:rPr lang="en-US" sz="6600" dirty="0"/>
              <a:t>if any man </a:t>
            </a:r>
            <a:r>
              <a:rPr lang="en-US" sz="6600" i="1" dirty="0"/>
              <a:t>be</a:t>
            </a:r>
            <a:r>
              <a:rPr lang="en-US" sz="6600" dirty="0"/>
              <a:t> in Christ, </a:t>
            </a:r>
            <a:r>
              <a:rPr lang="en-US" sz="6600" i="1" dirty="0"/>
              <a:t>he is</a:t>
            </a:r>
            <a:r>
              <a:rPr lang="en-US" sz="6600" dirty="0"/>
              <a:t> a new creature: old things are passed away; behold, all things are become new.</a:t>
            </a:r>
          </a:p>
        </p:txBody>
      </p:sp>
    </p:spTree>
    <p:extLst>
      <p:ext uri="{BB962C8B-B14F-4D97-AF65-F5344CB8AC3E}">
        <p14:creationId xmlns:p14="http://schemas.microsoft.com/office/powerpoint/2010/main" xmlns="" val="1566434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 smtClean="0"/>
              <a:t>God’s Plan </a:t>
            </a:r>
          </a:p>
          <a:p>
            <a:pPr marL="0" indent="0" algn="ctr">
              <a:buNone/>
            </a:pPr>
            <a:r>
              <a:rPr lang="en-US" sz="9600" b="1" dirty="0" smtClean="0"/>
              <a:t>for</a:t>
            </a:r>
          </a:p>
          <a:p>
            <a:pPr marL="0" indent="0" algn="ctr">
              <a:buNone/>
            </a:pPr>
            <a:r>
              <a:rPr lang="en-US" sz="9600" b="1" dirty="0" smtClean="0"/>
              <a:t>God’s Work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xmlns="" val="39555018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9068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latin typeface="+mn-lt"/>
              </a:rPr>
              <a:t>Ephesians </a:t>
            </a:r>
            <a:r>
              <a:rPr lang="en-US" sz="7200" b="1" u="sng" dirty="0" smtClean="0">
                <a:latin typeface="+mn-lt"/>
              </a:rPr>
              <a:t>4:16</a:t>
            </a:r>
            <a:r>
              <a:rPr lang="en-US" sz="7200" u="sng" dirty="0" smtClean="0">
                <a:latin typeface="+mn-lt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000" dirty="0" smtClean="0"/>
              <a:t>From </a:t>
            </a:r>
            <a:r>
              <a:rPr lang="en-US" sz="6000" dirty="0"/>
              <a:t>whom the whole body fitly joined together and compacted by that which every joint </a:t>
            </a:r>
            <a:r>
              <a:rPr lang="en-US" sz="6000" dirty="0" err="1"/>
              <a:t>supplieth</a:t>
            </a:r>
            <a:r>
              <a:rPr lang="en-US" sz="6000" dirty="0"/>
              <a:t>, according to the effectual working in the measure of every part, </a:t>
            </a:r>
            <a:r>
              <a:rPr lang="en-US" sz="6000" dirty="0" err="1"/>
              <a:t>maketh</a:t>
            </a:r>
            <a:r>
              <a:rPr lang="en-US" sz="6000" dirty="0"/>
              <a:t> increase of the body unto the edifying of itself in love.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3573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/>
              <a:t>(5) Where do we find this TRUTH(Doctrine</a:t>
            </a:r>
            <a:r>
              <a:rPr lang="en-US" sz="8000" b="1" dirty="0" smtClean="0"/>
              <a:t>)?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9239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86558"/>
            <a:ext cx="7886700" cy="169068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latin typeface="+mn-lt"/>
              </a:rPr>
              <a:t>Romans </a:t>
            </a:r>
            <a:r>
              <a:rPr lang="en-US" sz="7200" b="1" u="sng" dirty="0" smtClean="0">
                <a:latin typeface="+mn-lt"/>
              </a:rPr>
              <a:t>11:13</a:t>
            </a:r>
            <a:r>
              <a:rPr lang="en-US" sz="7200" u="sng" dirty="0" smtClean="0">
                <a:latin typeface="+mn-lt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467345"/>
            <a:ext cx="7772400" cy="54101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For </a:t>
            </a:r>
            <a:r>
              <a:rPr lang="en-US" sz="6600" dirty="0"/>
              <a:t>I speak to you Gentiles, inasmuch as I am the apostle of the Gentiles, I magnify mine office: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85585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69068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latin typeface="+mn-lt"/>
              </a:rPr>
              <a:t>1 Corinthians </a:t>
            </a:r>
            <a:r>
              <a:rPr lang="en-US" sz="7200" b="1" u="sng" dirty="0" smtClean="0">
                <a:latin typeface="+mn-lt"/>
              </a:rPr>
              <a:t>11:1</a:t>
            </a:r>
            <a:endParaRPr lang="en-US" sz="7200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86000"/>
            <a:ext cx="7886700" cy="49561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Be </a:t>
            </a:r>
            <a:r>
              <a:rPr lang="en-US" sz="6600" dirty="0"/>
              <a:t>ye followers of me, even as I also am of Christ.</a:t>
            </a:r>
          </a:p>
        </p:txBody>
      </p:sp>
    </p:spTree>
    <p:extLst>
      <p:ext uri="{BB962C8B-B14F-4D97-AF65-F5344CB8AC3E}">
        <p14:creationId xmlns:p14="http://schemas.microsoft.com/office/powerpoint/2010/main" xmlns="" val="619105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9068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latin typeface="+mn-lt"/>
              </a:rPr>
              <a:t>1 Corinthians 3:10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562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600" dirty="0" smtClean="0"/>
              <a:t>According </a:t>
            </a:r>
            <a:r>
              <a:rPr lang="en-US" sz="6600" dirty="0"/>
              <a:t>to the grace of God which is given unto me, as a wise </a:t>
            </a:r>
            <a:r>
              <a:rPr lang="en-US" sz="6600" dirty="0" err="1"/>
              <a:t>masterbuilder</a:t>
            </a:r>
            <a:r>
              <a:rPr lang="en-US" sz="6600" dirty="0"/>
              <a:t>, I have laid the foundation, and another </a:t>
            </a:r>
            <a:r>
              <a:rPr lang="en-US" sz="6600" dirty="0" err="1"/>
              <a:t>buildeth</a:t>
            </a:r>
            <a:r>
              <a:rPr lang="en-US" sz="6600" dirty="0"/>
              <a:t> thereon. But let every man take heed how he </a:t>
            </a:r>
            <a:r>
              <a:rPr lang="en-US" sz="6600" dirty="0" err="1"/>
              <a:t>buildeth</a:t>
            </a:r>
            <a:r>
              <a:rPr lang="en-US" sz="6600" dirty="0"/>
              <a:t> thereupon.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68304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90689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+mn-lt"/>
              </a:rPr>
              <a:t>2 Corinthians 5:14-16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14. </a:t>
            </a:r>
            <a:r>
              <a:rPr lang="en-US" sz="3600" dirty="0" smtClean="0"/>
              <a:t>For </a:t>
            </a:r>
            <a:r>
              <a:rPr lang="en-US" sz="3600" dirty="0"/>
              <a:t>the love of Christ </a:t>
            </a:r>
            <a:r>
              <a:rPr lang="en-US" sz="3600" dirty="0" err="1"/>
              <a:t>constraineth</a:t>
            </a:r>
            <a:r>
              <a:rPr lang="en-US" sz="3600" dirty="0"/>
              <a:t> us; because we thus judge, that if one died for all, then were all dead:</a:t>
            </a:r>
          </a:p>
          <a:p>
            <a:pPr marL="0" indent="0">
              <a:buNone/>
            </a:pPr>
            <a:r>
              <a:rPr lang="en-US" sz="3600" b="1" dirty="0" smtClean="0"/>
              <a:t>15. </a:t>
            </a:r>
            <a:r>
              <a:rPr lang="en-US" sz="3600" dirty="0" smtClean="0"/>
              <a:t>And</a:t>
            </a:r>
            <a:r>
              <a:rPr lang="en-US" sz="3600" dirty="0"/>
              <a:t> </a:t>
            </a:r>
            <a:r>
              <a:rPr lang="en-US" sz="3600" i="1" dirty="0"/>
              <a:t>that</a:t>
            </a:r>
            <a:r>
              <a:rPr lang="en-US" sz="3600" dirty="0"/>
              <a:t> he died for all, that they which live should not henceforth live unto themselves, but unto him which died for them, and rose again.</a:t>
            </a:r>
          </a:p>
          <a:p>
            <a:pPr marL="0" indent="0">
              <a:buNone/>
            </a:pPr>
            <a:r>
              <a:rPr lang="en-US" sz="3600" b="1" dirty="0" smtClean="0"/>
              <a:t>16. </a:t>
            </a:r>
            <a:r>
              <a:rPr lang="en-US" sz="3600" dirty="0" smtClean="0"/>
              <a:t>Wherefore </a:t>
            </a:r>
            <a:r>
              <a:rPr lang="en-US" sz="3600" dirty="0"/>
              <a:t>henceforth know we no man after the flesh: yea, though we have known Christ after the flesh, yet now henceforth know we </a:t>
            </a:r>
            <a:r>
              <a:rPr lang="en-US" sz="3600" i="1" dirty="0"/>
              <a:t>him</a:t>
            </a:r>
            <a:r>
              <a:rPr lang="en-US" sz="3600" dirty="0"/>
              <a:t> no more.</a:t>
            </a:r>
          </a:p>
        </p:txBody>
      </p:sp>
    </p:spTree>
    <p:extLst>
      <p:ext uri="{BB962C8B-B14F-4D97-AF65-F5344CB8AC3E}">
        <p14:creationId xmlns:p14="http://schemas.microsoft.com/office/powerpoint/2010/main" xmlns="" val="4079800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9068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latin typeface="+mn-lt"/>
              </a:rPr>
              <a:t>2 Timothy </a:t>
            </a:r>
            <a:r>
              <a:rPr lang="en-US" sz="7200" b="1" u="sng" dirty="0" smtClean="0">
                <a:latin typeface="+mn-lt"/>
              </a:rPr>
              <a:t>2:7</a:t>
            </a:r>
            <a:r>
              <a:rPr lang="en-US" sz="7200" u="sng" dirty="0" smtClean="0">
                <a:latin typeface="+mn-lt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Consider</a:t>
            </a:r>
            <a:r>
              <a:rPr lang="en-US" sz="6600" dirty="0"/>
              <a:t> what I say; and the Lord give thee understanding in all things.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6990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b="1" dirty="0" smtClean="0"/>
              <a:t>(</a:t>
            </a:r>
            <a:r>
              <a:rPr lang="en-US" sz="8000" b="1" dirty="0"/>
              <a:t>6) Now what are WE to do and How are WE to do it</a:t>
            </a:r>
            <a:r>
              <a:rPr lang="en-US" sz="8000" b="1" dirty="0" smtClean="0"/>
              <a:t>? (</a:t>
            </a:r>
            <a:r>
              <a:rPr lang="en-US" sz="8000" b="1" u="sng" dirty="0"/>
              <a:t>the WORK</a:t>
            </a:r>
            <a:r>
              <a:rPr lang="en-US" sz="8000" b="1" dirty="0" smtClean="0"/>
              <a:t>)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93118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90689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+mn-lt"/>
              </a:rPr>
              <a:t>2 Corinthians 5:18,19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91440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b="1" dirty="0" smtClean="0"/>
              <a:t>18. </a:t>
            </a:r>
            <a:r>
              <a:rPr lang="en-US" sz="4800" dirty="0" smtClean="0"/>
              <a:t>And </a:t>
            </a:r>
            <a:r>
              <a:rPr lang="en-US" sz="4800" dirty="0"/>
              <a:t>all things </a:t>
            </a:r>
            <a:r>
              <a:rPr lang="en-US" sz="4800" i="1" dirty="0"/>
              <a:t>are</a:t>
            </a:r>
            <a:r>
              <a:rPr lang="en-US" sz="4800" dirty="0"/>
              <a:t> of God, who hath reconciled us to himself by Jesus Christ, and hath given to us the ministry of </a:t>
            </a:r>
            <a:r>
              <a:rPr lang="en-US" sz="4800" dirty="0" smtClean="0"/>
              <a:t>reconciliation;</a:t>
            </a:r>
            <a:endParaRPr lang="en-US" sz="4800" dirty="0"/>
          </a:p>
          <a:p>
            <a:pPr marL="0" indent="0">
              <a:buNone/>
            </a:pPr>
            <a:r>
              <a:rPr lang="en-US" sz="4800" b="1" dirty="0" smtClean="0"/>
              <a:t>19. </a:t>
            </a:r>
            <a:r>
              <a:rPr lang="en-US" sz="4800" dirty="0" smtClean="0"/>
              <a:t>To </a:t>
            </a:r>
            <a:r>
              <a:rPr lang="en-US" sz="4800" dirty="0"/>
              <a:t>wit, that God was in Christ, reconciling the world unto himself, not imputing their trespasses unto them; and hath committed unto us the word of reconciliation.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3514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102" y="-102782"/>
            <a:ext cx="7886700" cy="1325563"/>
          </a:xfrm>
        </p:spPr>
        <p:txBody>
          <a:bodyPr>
            <a:normAutofit/>
          </a:bodyPr>
          <a:lstStyle/>
          <a:p>
            <a:pPr algn="ctr"/>
            <a:endParaRPr lang="en-US" sz="8000" b="1" dirty="0">
              <a:latin typeface="+mn-lt"/>
            </a:endParaRPr>
          </a:p>
        </p:txBody>
      </p:sp>
      <p:sp>
        <p:nvSpPr>
          <p:cNvPr id="11" name="Up Arrow 10"/>
          <p:cNvSpPr/>
          <p:nvPr/>
        </p:nvSpPr>
        <p:spPr>
          <a:xfrm flipV="1">
            <a:off x="7983829" y="4722142"/>
            <a:ext cx="279497" cy="1092245"/>
          </a:xfrm>
          <a:prstGeom prst="up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7334777" y="3429131"/>
            <a:ext cx="1596905" cy="12930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Image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Of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Christ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96286" y="13138"/>
            <a:ext cx="7150081" cy="10123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Growing in the  Grace Life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055333" y="1237018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Saved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8" name="Up Arrow 37"/>
          <p:cNvSpPr/>
          <p:nvPr/>
        </p:nvSpPr>
        <p:spPr>
          <a:xfrm>
            <a:off x="7998555" y="2348858"/>
            <a:ext cx="269348" cy="1066036"/>
          </a:xfrm>
          <a:prstGeom prst="up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Up Arrow 40"/>
          <p:cNvSpPr/>
          <p:nvPr/>
        </p:nvSpPr>
        <p:spPr>
          <a:xfrm flipV="1">
            <a:off x="2666999" y="2285385"/>
            <a:ext cx="371539" cy="1394370"/>
          </a:xfrm>
          <a:prstGeom prst="up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7484105" y="1515906"/>
            <a:ext cx="1298248" cy="82842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Spirit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324072" y="3688999"/>
            <a:ext cx="1136550" cy="8287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Study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7" name="Right Arrow 56"/>
          <p:cNvSpPr/>
          <p:nvPr/>
        </p:nvSpPr>
        <p:spPr>
          <a:xfrm>
            <a:off x="5113971" y="3953386"/>
            <a:ext cx="434097" cy="29997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>
            <a:off x="1668517" y="1599124"/>
            <a:ext cx="386816" cy="334432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885543" y="3688999"/>
            <a:ext cx="1215241" cy="8287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Prayer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538892" y="3679755"/>
            <a:ext cx="1357777" cy="8287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Church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484106" y="5828624"/>
            <a:ext cx="1298247" cy="82842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Flesh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6867767" y="3953387"/>
            <a:ext cx="453823" cy="29997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2802" y="1230000"/>
            <a:ext cx="1653598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Unsaved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3447435" y="3953388"/>
            <a:ext cx="424363" cy="299971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026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8800" b="1" dirty="0"/>
              <a:t>Seeing men saved and coming to a knowledge of the truth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9344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859" y="-197485"/>
            <a:ext cx="7886700" cy="1325563"/>
          </a:xfrm>
        </p:spPr>
        <p:txBody>
          <a:bodyPr>
            <a:normAutofit/>
          </a:bodyPr>
          <a:lstStyle/>
          <a:p>
            <a:pPr algn="ctr"/>
            <a:endParaRPr lang="en-US" sz="8000" b="1" dirty="0">
              <a:latin typeface="+mn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-16194" y="24268"/>
            <a:ext cx="9120349" cy="10123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The “Church” in America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474637" y="1118066"/>
            <a:ext cx="1645715" cy="10270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Selfish (What’s </a:t>
            </a:r>
            <a:r>
              <a:rPr lang="en-US" sz="1600" b="1" dirty="0">
                <a:solidFill>
                  <a:schemeClr val="tx1"/>
                </a:solidFill>
              </a:rPr>
              <a:t>in it for me? </a:t>
            </a:r>
            <a:r>
              <a:rPr lang="en-US" sz="1600" b="1" dirty="0" smtClean="0">
                <a:solidFill>
                  <a:schemeClr val="tx1"/>
                </a:solidFill>
              </a:rPr>
              <a:t>   Or </a:t>
            </a:r>
            <a:r>
              <a:rPr lang="en-US" sz="1600" b="1" dirty="0">
                <a:solidFill>
                  <a:schemeClr val="tx1"/>
                </a:solidFill>
              </a:rPr>
              <a:t>Possibly unsaved)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    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-21447" y="1121149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Bad Heart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1624266" y="1457742"/>
            <a:ext cx="5838542" cy="39776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1634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859" y="-197485"/>
            <a:ext cx="7886700" cy="1325563"/>
          </a:xfrm>
        </p:spPr>
        <p:txBody>
          <a:bodyPr>
            <a:normAutofit/>
          </a:bodyPr>
          <a:lstStyle/>
          <a:p>
            <a:pPr algn="ctr"/>
            <a:endParaRPr lang="en-US" sz="8000" b="1" dirty="0">
              <a:latin typeface="+mn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-16194" y="24268"/>
            <a:ext cx="9120349" cy="10123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The “Church” in America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474634" y="2221876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Words              (doctrine</a:t>
            </a:r>
            <a:r>
              <a:rPr lang="en-US" b="1" dirty="0">
                <a:solidFill>
                  <a:schemeClr val="tx1"/>
                </a:solidFill>
              </a:rPr>
              <a:t>) not </a:t>
            </a:r>
            <a:r>
              <a:rPr lang="en-US" b="1" dirty="0" smtClean="0">
                <a:solidFill>
                  <a:schemeClr val="tx1"/>
                </a:solidFill>
              </a:rPr>
              <a:t>Important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-21448" y="2238942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Wrong Bible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474637" y="1118066"/>
            <a:ext cx="1645715" cy="10270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Selfish (What’s </a:t>
            </a:r>
            <a:r>
              <a:rPr lang="en-US" sz="1600" b="1" dirty="0">
                <a:solidFill>
                  <a:schemeClr val="tx1"/>
                </a:solidFill>
              </a:rPr>
              <a:t>in it for me? </a:t>
            </a:r>
            <a:r>
              <a:rPr lang="en-US" sz="1600" b="1" dirty="0" smtClean="0">
                <a:solidFill>
                  <a:schemeClr val="tx1"/>
                </a:solidFill>
              </a:rPr>
              <a:t>   Or </a:t>
            </a:r>
            <a:r>
              <a:rPr lang="en-US" sz="1600" b="1" dirty="0">
                <a:solidFill>
                  <a:schemeClr val="tx1"/>
                </a:solidFill>
              </a:rPr>
              <a:t>Possibly unsaved)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    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-21447" y="1121149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Bad Heart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1624266" y="1457742"/>
            <a:ext cx="5838542" cy="39776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1624266" y="2590315"/>
            <a:ext cx="5838542" cy="39776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8905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859" y="-197485"/>
            <a:ext cx="7886700" cy="1325563"/>
          </a:xfrm>
        </p:spPr>
        <p:txBody>
          <a:bodyPr>
            <a:normAutofit/>
          </a:bodyPr>
          <a:lstStyle/>
          <a:p>
            <a:pPr algn="ctr"/>
            <a:endParaRPr lang="en-US" sz="8000" b="1" dirty="0">
              <a:latin typeface="+mn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-16194" y="24268"/>
            <a:ext cx="9120349" cy="10123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The “Church” in America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474635" y="3359275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Ignorant of what God is </a:t>
            </a:r>
            <a:r>
              <a:rPr lang="en-US" b="1" dirty="0" smtClean="0">
                <a:solidFill>
                  <a:schemeClr val="tx1"/>
                </a:solidFill>
              </a:rPr>
              <a:t>Doing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-21449" y="3359275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Not Rightly Dividing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474634" y="2221876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Words              (doctrine</a:t>
            </a:r>
            <a:r>
              <a:rPr lang="en-US" b="1" dirty="0">
                <a:solidFill>
                  <a:schemeClr val="tx1"/>
                </a:solidFill>
              </a:rPr>
              <a:t>) not </a:t>
            </a:r>
            <a:r>
              <a:rPr lang="en-US" b="1" dirty="0" smtClean="0">
                <a:solidFill>
                  <a:schemeClr val="tx1"/>
                </a:solidFill>
              </a:rPr>
              <a:t>Important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-21448" y="2238942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Wrong Bible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474637" y="1118066"/>
            <a:ext cx="1645715" cy="10270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Selfish (What’s </a:t>
            </a:r>
            <a:r>
              <a:rPr lang="en-US" sz="1600" b="1" dirty="0">
                <a:solidFill>
                  <a:schemeClr val="tx1"/>
                </a:solidFill>
              </a:rPr>
              <a:t>in it for me? </a:t>
            </a:r>
            <a:r>
              <a:rPr lang="en-US" sz="1600" b="1" dirty="0" smtClean="0">
                <a:solidFill>
                  <a:schemeClr val="tx1"/>
                </a:solidFill>
              </a:rPr>
              <a:t>   Or </a:t>
            </a:r>
            <a:r>
              <a:rPr lang="en-US" sz="1600" b="1" dirty="0">
                <a:solidFill>
                  <a:schemeClr val="tx1"/>
                </a:solidFill>
              </a:rPr>
              <a:t>Possibly unsaved)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    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-21447" y="1121149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Bad Heart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1624266" y="1457742"/>
            <a:ext cx="5838542" cy="39776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1624266" y="2590315"/>
            <a:ext cx="5838542" cy="39776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1613755" y="3688606"/>
            <a:ext cx="5838542" cy="39776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1874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859" y="-197485"/>
            <a:ext cx="7886700" cy="1325563"/>
          </a:xfrm>
        </p:spPr>
        <p:txBody>
          <a:bodyPr>
            <a:normAutofit/>
          </a:bodyPr>
          <a:lstStyle/>
          <a:p>
            <a:pPr algn="ctr"/>
            <a:endParaRPr lang="en-US" sz="8000" b="1" dirty="0">
              <a:latin typeface="+mn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-16194" y="24268"/>
            <a:ext cx="9120349" cy="10123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The “Church” in America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-31959" y="4496325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Wrong </a:t>
            </a:r>
            <a:r>
              <a:rPr lang="en-US" b="1" dirty="0" smtClean="0">
                <a:solidFill>
                  <a:schemeClr val="tx1"/>
                </a:solidFill>
              </a:rPr>
              <a:t>Work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474635" y="3359275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Ignorant of what God is </a:t>
            </a:r>
            <a:r>
              <a:rPr lang="en-US" b="1" dirty="0" smtClean="0">
                <a:solidFill>
                  <a:schemeClr val="tx1"/>
                </a:solidFill>
              </a:rPr>
              <a:t>Doing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-21449" y="3359275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Not Rightly Dividing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474634" y="2221876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Words              (doctrine</a:t>
            </a:r>
            <a:r>
              <a:rPr lang="en-US" b="1" dirty="0">
                <a:solidFill>
                  <a:schemeClr val="tx1"/>
                </a:solidFill>
              </a:rPr>
              <a:t>) not </a:t>
            </a:r>
            <a:r>
              <a:rPr lang="en-US" b="1" dirty="0" smtClean="0">
                <a:solidFill>
                  <a:schemeClr val="tx1"/>
                </a:solidFill>
              </a:rPr>
              <a:t>Important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-21448" y="2238942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Wrong Bible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474637" y="1118066"/>
            <a:ext cx="1645715" cy="10270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Selfish (What’s </a:t>
            </a:r>
            <a:r>
              <a:rPr lang="en-US" sz="1600" b="1" dirty="0">
                <a:solidFill>
                  <a:schemeClr val="tx1"/>
                </a:solidFill>
              </a:rPr>
              <a:t>in it for me? </a:t>
            </a:r>
            <a:r>
              <a:rPr lang="en-US" sz="1600" b="1" dirty="0" smtClean="0">
                <a:solidFill>
                  <a:schemeClr val="tx1"/>
                </a:solidFill>
              </a:rPr>
              <a:t>   Or </a:t>
            </a:r>
            <a:r>
              <a:rPr lang="en-US" sz="1600" b="1" dirty="0">
                <a:solidFill>
                  <a:schemeClr val="tx1"/>
                </a:solidFill>
              </a:rPr>
              <a:t>Possibly unsaved)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    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-21447" y="1121149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Bad Heart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462808" y="4495976"/>
            <a:ext cx="1669366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Social</a:t>
            </a:r>
            <a:r>
              <a:rPr lang="en-US" b="1" dirty="0">
                <a:solidFill>
                  <a:schemeClr val="tx1"/>
                </a:solidFill>
              </a:rPr>
              <a:t>, E</a:t>
            </a:r>
            <a:r>
              <a:rPr lang="en-US" b="1" dirty="0" smtClean="0">
                <a:solidFill>
                  <a:schemeClr val="tx1"/>
                </a:solidFill>
              </a:rPr>
              <a:t>ntertainment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1624266" y="1457742"/>
            <a:ext cx="5838542" cy="39776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1624266" y="2590315"/>
            <a:ext cx="5838542" cy="39776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1613755" y="3688606"/>
            <a:ext cx="5838542" cy="39776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1613755" y="4814159"/>
            <a:ext cx="5838542" cy="39776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4770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859" y="-197485"/>
            <a:ext cx="7886700" cy="1325563"/>
          </a:xfrm>
        </p:spPr>
        <p:txBody>
          <a:bodyPr>
            <a:normAutofit/>
          </a:bodyPr>
          <a:lstStyle/>
          <a:p>
            <a:pPr algn="ctr"/>
            <a:endParaRPr lang="en-US" sz="8000" b="1" dirty="0">
              <a:latin typeface="+mn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-16194" y="24268"/>
            <a:ext cx="9120349" cy="10123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The “Church” in America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-31959" y="4496325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Wrong </a:t>
            </a:r>
            <a:r>
              <a:rPr lang="en-US" b="1" dirty="0" smtClean="0">
                <a:solidFill>
                  <a:schemeClr val="tx1"/>
                </a:solidFill>
              </a:rPr>
              <a:t>Work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474635" y="3359275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Ignorant of what God is </a:t>
            </a:r>
            <a:r>
              <a:rPr lang="en-US" b="1" dirty="0" smtClean="0">
                <a:solidFill>
                  <a:schemeClr val="tx1"/>
                </a:solidFill>
              </a:rPr>
              <a:t>Doing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-21449" y="3359275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Not Rightly Dividing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474634" y="2221876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Words              (doctrine</a:t>
            </a:r>
            <a:r>
              <a:rPr lang="en-US" b="1" dirty="0">
                <a:solidFill>
                  <a:schemeClr val="tx1"/>
                </a:solidFill>
              </a:rPr>
              <a:t>) not </a:t>
            </a:r>
            <a:r>
              <a:rPr lang="en-US" b="1" dirty="0" smtClean="0">
                <a:solidFill>
                  <a:schemeClr val="tx1"/>
                </a:solidFill>
              </a:rPr>
              <a:t>Important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-21448" y="2238942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Wrong Bible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474637" y="1118066"/>
            <a:ext cx="1645715" cy="10270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Selfish (What’s </a:t>
            </a:r>
            <a:r>
              <a:rPr lang="en-US" sz="1600" b="1" dirty="0">
                <a:solidFill>
                  <a:schemeClr val="tx1"/>
                </a:solidFill>
              </a:rPr>
              <a:t>in it for me? </a:t>
            </a:r>
            <a:r>
              <a:rPr lang="en-US" sz="1600" b="1" dirty="0" smtClean="0">
                <a:solidFill>
                  <a:schemeClr val="tx1"/>
                </a:solidFill>
              </a:rPr>
              <a:t>   Or </a:t>
            </a:r>
            <a:r>
              <a:rPr lang="en-US" sz="1600" b="1" dirty="0">
                <a:solidFill>
                  <a:schemeClr val="tx1"/>
                </a:solidFill>
              </a:rPr>
              <a:t>Possibly unsaved)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    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-21447" y="1121149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Bad Heart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-31960" y="5633375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chemeClr val="tx1"/>
                </a:solidFill>
              </a:rPr>
              <a:t>Result…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Babes </a:t>
            </a:r>
            <a:r>
              <a:rPr lang="en-US" b="1" dirty="0">
                <a:solidFill>
                  <a:schemeClr val="tx1"/>
                </a:solidFill>
              </a:rPr>
              <a:t>in </a:t>
            </a:r>
            <a:r>
              <a:rPr lang="en-US" b="1" dirty="0" smtClean="0">
                <a:solidFill>
                  <a:schemeClr val="tx1"/>
                </a:solidFill>
              </a:rPr>
              <a:t>Christ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498284" y="5633375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Spiritual Immaturity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462808" y="4495976"/>
            <a:ext cx="1669366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Social</a:t>
            </a:r>
            <a:r>
              <a:rPr lang="en-US" b="1" dirty="0">
                <a:solidFill>
                  <a:schemeClr val="tx1"/>
                </a:solidFill>
              </a:rPr>
              <a:t>, E</a:t>
            </a:r>
            <a:r>
              <a:rPr lang="en-US" b="1" dirty="0" smtClean="0">
                <a:solidFill>
                  <a:schemeClr val="tx1"/>
                </a:solidFill>
              </a:rPr>
              <a:t>ntertainment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1624266" y="1457742"/>
            <a:ext cx="5838542" cy="39776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1624266" y="2590315"/>
            <a:ext cx="5838542" cy="39776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1613755" y="3688606"/>
            <a:ext cx="5838542" cy="39776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1613755" y="4814159"/>
            <a:ext cx="5838542" cy="39776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1624266" y="5951558"/>
            <a:ext cx="5880120" cy="39776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8437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8302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0700" b="1" u="sng" dirty="0">
                <a:latin typeface="+mn-lt"/>
              </a:rPr>
              <a:t>The Grace Church</a:t>
            </a:r>
            <a:r>
              <a:rPr lang="en-US" dirty="0"/>
              <a:t/>
            </a:r>
            <a:br>
              <a:rPr lang="en-US" dirty="0"/>
            </a:br>
            <a:endParaRPr lang="en-US" sz="8000" b="1" dirty="0">
              <a:latin typeface="+mn-lt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539766" y="4166351"/>
            <a:ext cx="6553200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The </a:t>
            </a:r>
            <a:r>
              <a:rPr lang="en-US" sz="5400" b="1" dirty="0" smtClean="0">
                <a:solidFill>
                  <a:schemeClr val="tx1"/>
                </a:solidFill>
              </a:rPr>
              <a:t>Work</a:t>
            </a:r>
            <a:endParaRPr lang="en-US" sz="5400" b="1" dirty="0">
              <a:solidFill>
                <a:schemeClr val="tx1"/>
              </a:solidFill>
            </a:endParaRPr>
          </a:p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539766" y="3134849"/>
            <a:ext cx="6553200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Rightly </a:t>
            </a:r>
            <a:r>
              <a:rPr lang="en-US" sz="5400" b="1" dirty="0" smtClean="0">
                <a:solidFill>
                  <a:schemeClr val="tx1"/>
                </a:solidFill>
              </a:rPr>
              <a:t>Dividing</a:t>
            </a:r>
            <a:endParaRPr lang="en-US" sz="5400" b="1" dirty="0">
              <a:solidFill>
                <a:schemeClr val="tx1"/>
              </a:solidFill>
            </a:endParaRPr>
          </a:p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539766" y="2098976"/>
            <a:ext cx="6553200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The </a:t>
            </a:r>
            <a:r>
              <a:rPr lang="en-US" sz="5400" b="1" dirty="0" smtClean="0">
                <a:solidFill>
                  <a:schemeClr val="tx1"/>
                </a:solidFill>
              </a:rPr>
              <a:t>Right Bible</a:t>
            </a:r>
            <a:endParaRPr lang="en-US" sz="5400" b="1" dirty="0">
              <a:solidFill>
                <a:schemeClr val="tx1"/>
              </a:solidFill>
            </a:endParaRPr>
          </a:p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513489" y="5200481"/>
            <a:ext cx="6553200" cy="16575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solidFill>
                <a:schemeClr val="tx1"/>
              </a:solidFill>
            </a:endParaRPr>
          </a:p>
          <a:p>
            <a:pPr algn="ctr"/>
            <a:endParaRPr lang="en-US" sz="4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The </a:t>
            </a:r>
            <a:r>
              <a:rPr lang="en-US" sz="4000" b="1" dirty="0">
                <a:solidFill>
                  <a:schemeClr val="tx1"/>
                </a:solidFill>
              </a:rPr>
              <a:t>Result</a:t>
            </a:r>
            <a:r>
              <a:rPr lang="en-US" sz="4000" b="1" dirty="0" smtClean="0">
                <a:solidFill>
                  <a:schemeClr val="tx1"/>
                </a:solidFill>
              </a:rPr>
              <a:t>… </a:t>
            </a:r>
            <a:r>
              <a:rPr lang="en-US" sz="4000" b="1" dirty="0">
                <a:solidFill>
                  <a:schemeClr val="tx1"/>
                </a:solidFill>
              </a:rPr>
              <a:t>Conformed to the Image of Christ</a:t>
            </a:r>
          </a:p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 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524000" y="1064846"/>
            <a:ext cx="6553199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The </a:t>
            </a:r>
            <a:r>
              <a:rPr lang="en-US" sz="5400" b="1" dirty="0" smtClean="0">
                <a:solidFill>
                  <a:schemeClr val="tx1"/>
                </a:solidFill>
              </a:rPr>
              <a:t>Right Heart</a:t>
            </a:r>
            <a:endParaRPr lang="en-US" sz="5400" b="1" dirty="0">
              <a:solidFill>
                <a:schemeClr val="tx1"/>
              </a:solidFill>
            </a:endParaRPr>
          </a:p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003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102" y="-102782"/>
            <a:ext cx="7886700" cy="1325563"/>
          </a:xfrm>
        </p:spPr>
        <p:txBody>
          <a:bodyPr>
            <a:normAutofit/>
          </a:bodyPr>
          <a:lstStyle/>
          <a:p>
            <a:pPr algn="ctr"/>
            <a:endParaRPr lang="en-US" sz="8000" b="1" dirty="0">
              <a:latin typeface="+mn-lt"/>
            </a:endParaRPr>
          </a:p>
        </p:txBody>
      </p:sp>
      <p:sp>
        <p:nvSpPr>
          <p:cNvPr id="11" name="Up Arrow 10"/>
          <p:cNvSpPr/>
          <p:nvPr/>
        </p:nvSpPr>
        <p:spPr>
          <a:xfrm flipV="1">
            <a:off x="7983829" y="4722142"/>
            <a:ext cx="279497" cy="1092245"/>
          </a:xfrm>
          <a:prstGeom prst="up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7334777" y="3429131"/>
            <a:ext cx="1596905" cy="12930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Image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Of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Christ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96286" y="13138"/>
            <a:ext cx="7150081" cy="10123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Growing in the  Grace Life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055333" y="1237018"/>
            <a:ext cx="1645715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Saved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8" name="Up Arrow 37"/>
          <p:cNvSpPr/>
          <p:nvPr/>
        </p:nvSpPr>
        <p:spPr>
          <a:xfrm>
            <a:off x="7998555" y="2348858"/>
            <a:ext cx="269348" cy="1066036"/>
          </a:xfrm>
          <a:prstGeom prst="up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Up Arrow 40"/>
          <p:cNvSpPr/>
          <p:nvPr/>
        </p:nvSpPr>
        <p:spPr>
          <a:xfrm flipV="1">
            <a:off x="2666999" y="2285385"/>
            <a:ext cx="371539" cy="1394370"/>
          </a:xfrm>
          <a:prstGeom prst="up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7484105" y="1515906"/>
            <a:ext cx="1298248" cy="82842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Spirit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324072" y="3688999"/>
            <a:ext cx="1136550" cy="8287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Study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7" name="Right Arrow 56"/>
          <p:cNvSpPr/>
          <p:nvPr/>
        </p:nvSpPr>
        <p:spPr>
          <a:xfrm>
            <a:off x="5113971" y="3953386"/>
            <a:ext cx="434097" cy="29997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>
            <a:off x="1668517" y="1599124"/>
            <a:ext cx="386816" cy="334432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885543" y="3688999"/>
            <a:ext cx="1215241" cy="8287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Prayer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538892" y="3679755"/>
            <a:ext cx="1357777" cy="8287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Church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484106" y="5828624"/>
            <a:ext cx="1298247" cy="82842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Flesh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6867767" y="3953387"/>
            <a:ext cx="453823" cy="299973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2802" y="1230000"/>
            <a:ext cx="1653598" cy="1034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Unsaved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3447435" y="3953388"/>
            <a:ext cx="424363" cy="299971"/>
          </a:xfrm>
          <a:prstGeom prst="right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83801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52400"/>
            <a:ext cx="7886700" cy="1825625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latin typeface="+mn-lt"/>
              </a:rPr>
              <a:t>1 Timothy 2:4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Who </a:t>
            </a:r>
            <a:r>
              <a:rPr lang="en-US" sz="7200" dirty="0"/>
              <a:t>will have all men to be saved, and to come unto the knowledge of the truth.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9062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/>
              <a:t>(1</a:t>
            </a:r>
            <a:r>
              <a:rPr lang="en-US" sz="8000" b="1" dirty="0" smtClean="0"/>
              <a:t>) How </a:t>
            </a:r>
            <a:r>
              <a:rPr lang="en-US" sz="8000" b="1" dirty="0"/>
              <a:t>would God make this happen?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3464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-1524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latin typeface="+mn-lt"/>
              </a:rPr>
              <a:t>1 Corinthians </a:t>
            </a:r>
            <a:r>
              <a:rPr lang="en-US" sz="7200" b="1" u="sng" dirty="0" smtClean="0">
                <a:latin typeface="+mn-lt"/>
              </a:rPr>
              <a:t>1:21</a:t>
            </a:r>
            <a:endParaRPr lang="en-US" sz="7200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9722"/>
            <a:ext cx="9144000" cy="549827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6600" dirty="0" smtClean="0"/>
              <a:t> For </a:t>
            </a:r>
            <a:r>
              <a:rPr lang="en-US" sz="6600" dirty="0"/>
              <a:t>after that in the wisdom of God the world by wisdom knew not God, it pleased God by the foolishness of preaching to save them that believe.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4791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/>
              <a:t>(2</a:t>
            </a:r>
            <a:r>
              <a:rPr lang="en-US" sz="8000" b="1" dirty="0" smtClean="0"/>
              <a:t>) Who </a:t>
            </a:r>
            <a:r>
              <a:rPr lang="en-US" sz="8000" b="1" dirty="0"/>
              <a:t>did God Choose to declare this message?</a:t>
            </a:r>
            <a:endParaRPr lang="en-US" sz="8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3287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atin typeface="+mn-lt"/>
              </a:rPr>
              <a:t>God chose Saul(Paul)</a:t>
            </a:r>
            <a:r>
              <a:rPr lang="en-US" sz="7200" dirty="0"/>
              <a:t/>
            </a:r>
            <a:br>
              <a:rPr lang="en-US" sz="7200" dirty="0"/>
            </a:b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0" y="1219200"/>
            <a:ext cx="94488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b="1" u="sng" dirty="0"/>
              <a:t>Acts </a:t>
            </a:r>
            <a:r>
              <a:rPr lang="en-US" sz="4800" b="1" u="sng" dirty="0" smtClean="0"/>
              <a:t>9:15,16</a:t>
            </a:r>
          </a:p>
          <a:p>
            <a:pPr marL="0" indent="0">
              <a:buNone/>
            </a:pPr>
            <a:r>
              <a:rPr lang="en-US" sz="4800" b="1" dirty="0" smtClean="0"/>
              <a:t>15. </a:t>
            </a:r>
            <a:r>
              <a:rPr lang="en-US" sz="4800" dirty="0" smtClean="0"/>
              <a:t>But </a:t>
            </a:r>
            <a:r>
              <a:rPr lang="en-US" sz="4800" dirty="0"/>
              <a:t>the Lord said unto him, Go thy way: for he is a chosen vessel unto me, to bear my name before the Gentiles, and kings, and the children of Israel:</a:t>
            </a:r>
          </a:p>
          <a:p>
            <a:pPr marL="0" indent="0">
              <a:buNone/>
            </a:pPr>
            <a:r>
              <a:rPr lang="en-US" sz="4800" b="1" dirty="0" smtClean="0"/>
              <a:t>16. </a:t>
            </a:r>
            <a:r>
              <a:rPr lang="en-US" sz="4800" dirty="0" smtClean="0"/>
              <a:t>For </a:t>
            </a:r>
            <a:r>
              <a:rPr lang="en-US" sz="4800" dirty="0"/>
              <a:t>I will shew him how great things he must suffer for my name's sake.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49015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+mn-lt"/>
              </a:rPr>
              <a:t>1 Timothy 1:12-13</a:t>
            </a:r>
            <a:r>
              <a:rPr lang="en-US" sz="7200" dirty="0">
                <a:latin typeface="+mn-lt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/>
              <a:t>12. </a:t>
            </a:r>
            <a:r>
              <a:rPr lang="en-US" sz="4800" dirty="0" smtClean="0"/>
              <a:t>And </a:t>
            </a:r>
            <a:r>
              <a:rPr lang="en-US" sz="4800" dirty="0"/>
              <a:t>I thank Christ Jesus our Lord, who hath enabled me, for that he counted me faithful, putting me into the ministry;</a:t>
            </a:r>
          </a:p>
          <a:p>
            <a:pPr marL="0" indent="0">
              <a:buNone/>
            </a:pPr>
            <a:r>
              <a:rPr lang="en-US" sz="4800" b="1" dirty="0" smtClean="0"/>
              <a:t>13. </a:t>
            </a:r>
            <a:r>
              <a:rPr lang="en-US" sz="4800" dirty="0" smtClean="0"/>
              <a:t>Who </a:t>
            </a:r>
            <a:r>
              <a:rPr lang="en-US" sz="4800" dirty="0"/>
              <a:t>was before a blasphemer, and a persecutor, and injurious: but I obtained mercy, because I did it ignorantly in unbelief.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50586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5182</TotalTime>
  <Words>638</Words>
  <Application>Microsoft Office PowerPoint</Application>
  <PresentationFormat>On-screen Show (4:3)</PresentationFormat>
  <Paragraphs>148</Paragraphs>
  <Slides>36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Slide 2</vt:lpstr>
      <vt:lpstr>Slide 3</vt:lpstr>
      <vt:lpstr>1 Timothy 2:4 </vt:lpstr>
      <vt:lpstr>Slide 5</vt:lpstr>
      <vt:lpstr>1 Corinthians 1:21</vt:lpstr>
      <vt:lpstr>Slide 7</vt:lpstr>
      <vt:lpstr>God chose Saul(Paul) </vt:lpstr>
      <vt:lpstr>1 Timothy 1:12-13  </vt:lpstr>
      <vt:lpstr>Slide 10</vt:lpstr>
      <vt:lpstr>Ephesians 2:8-9 </vt:lpstr>
      <vt:lpstr>1 Corinthians 1:23</vt:lpstr>
      <vt:lpstr>Colossians 1:20 </vt:lpstr>
      <vt:lpstr>  1 Corinthians 1:18 </vt:lpstr>
      <vt:lpstr>Slide 15</vt:lpstr>
      <vt:lpstr>Romans 12:5   </vt:lpstr>
      <vt:lpstr>1 Corinthians 12:27  </vt:lpstr>
      <vt:lpstr>1 Corinthians12:13,14</vt:lpstr>
      <vt:lpstr>2 Corinthians 5:17 </vt:lpstr>
      <vt:lpstr>Ephesians 4:16  </vt:lpstr>
      <vt:lpstr>Slide 21</vt:lpstr>
      <vt:lpstr>Romans 11:13  </vt:lpstr>
      <vt:lpstr>1 Corinthians 11:1</vt:lpstr>
      <vt:lpstr>1 Corinthians 3:10 </vt:lpstr>
      <vt:lpstr>2 Corinthians 5:14-16 </vt:lpstr>
      <vt:lpstr>2 Timothy 2:7  </vt:lpstr>
      <vt:lpstr>Slide 27</vt:lpstr>
      <vt:lpstr>2 Corinthians 5:18,19 </vt:lpstr>
      <vt:lpstr>Slide 29</vt:lpstr>
      <vt:lpstr>Slide 30</vt:lpstr>
      <vt:lpstr>Slide 31</vt:lpstr>
      <vt:lpstr>Slide 32</vt:lpstr>
      <vt:lpstr>Slide 33</vt:lpstr>
      <vt:lpstr>Slide 34</vt:lpstr>
      <vt:lpstr>The Grace Church </vt:lpstr>
      <vt:lpstr>Slide 36</vt:lpstr>
    </vt:vector>
  </TitlesOfParts>
  <Company>JBL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Level Procedure Template</dc:title>
  <dc:creator>Joe Long</dc:creator>
  <cp:lastModifiedBy>Owner</cp:lastModifiedBy>
  <cp:revision>652</cp:revision>
  <cp:lastPrinted>2021-11-06T13:12:23Z</cp:lastPrinted>
  <dcterms:created xsi:type="dcterms:W3CDTF">2004-10-04T14:27:35Z</dcterms:created>
  <dcterms:modified xsi:type="dcterms:W3CDTF">2022-02-22T14:07:47Z</dcterms:modified>
</cp:coreProperties>
</file>