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72"/>
  </p:notesMasterIdLst>
  <p:handoutMasterIdLst>
    <p:handoutMasterId r:id="rId73"/>
  </p:handoutMasterIdLst>
  <p:sldIdLst>
    <p:sldId id="2133" r:id="rId2"/>
    <p:sldId id="2136" r:id="rId3"/>
    <p:sldId id="2137" r:id="rId4"/>
    <p:sldId id="2138" r:id="rId5"/>
    <p:sldId id="2209" r:id="rId6"/>
    <p:sldId id="2139" r:id="rId7"/>
    <p:sldId id="2140" r:id="rId8"/>
    <p:sldId id="2183" r:id="rId9"/>
    <p:sldId id="2184" r:id="rId10"/>
    <p:sldId id="2185" r:id="rId11"/>
    <p:sldId id="2186" r:id="rId12"/>
    <p:sldId id="2187" r:id="rId13"/>
    <p:sldId id="2188" r:id="rId14"/>
    <p:sldId id="2189" r:id="rId15"/>
    <p:sldId id="2190" r:id="rId16"/>
    <p:sldId id="2191" r:id="rId17"/>
    <p:sldId id="2211" r:id="rId18"/>
    <p:sldId id="2192" r:id="rId19"/>
    <p:sldId id="2142" r:id="rId20"/>
    <p:sldId id="2143" r:id="rId21"/>
    <p:sldId id="2144" r:id="rId22"/>
    <p:sldId id="2145" r:id="rId23"/>
    <p:sldId id="2146" r:id="rId24"/>
    <p:sldId id="2212" r:id="rId25"/>
    <p:sldId id="2148" r:id="rId26"/>
    <p:sldId id="2149" r:id="rId27"/>
    <p:sldId id="2150" r:id="rId28"/>
    <p:sldId id="2151" r:id="rId29"/>
    <p:sldId id="2152" r:id="rId30"/>
    <p:sldId id="2153" r:id="rId31"/>
    <p:sldId id="2154" r:id="rId32"/>
    <p:sldId id="2155" r:id="rId33"/>
    <p:sldId id="2156" r:id="rId34"/>
    <p:sldId id="2157" r:id="rId35"/>
    <p:sldId id="2158" r:id="rId36"/>
    <p:sldId id="2159" r:id="rId37"/>
    <p:sldId id="2160" r:id="rId38"/>
    <p:sldId id="2161" r:id="rId39"/>
    <p:sldId id="2162" r:id="rId40"/>
    <p:sldId id="2163" r:id="rId41"/>
    <p:sldId id="2214" r:id="rId42"/>
    <p:sldId id="2165" r:id="rId43"/>
    <p:sldId id="2166" r:id="rId44"/>
    <p:sldId id="2167" r:id="rId45"/>
    <p:sldId id="2168" r:id="rId46"/>
    <p:sldId id="2169" r:id="rId47"/>
    <p:sldId id="2170" r:id="rId48"/>
    <p:sldId id="2171" r:id="rId49"/>
    <p:sldId id="2215" r:id="rId50"/>
    <p:sldId id="2193" r:id="rId51"/>
    <p:sldId id="2194" r:id="rId52"/>
    <p:sldId id="2195" r:id="rId53"/>
    <p:sldId id="2196" r:id="rId54"/>
    <p:sldId id="2210" r:id="rId55"/>
    <p:sldId id="2197" r:id="rId56"/>
    <p:sldId id="2198" r:id="rId57"/>
    <p:sldId id="2199" r:id="rId58"/>
    <p:sldId id="2200" r:id="rId59"/>
    <p:sldId id="2201" r:id="rId60"/>
    <p:sldId id="2173" r:id="rId61"/>
    <p:sldId id="2174" r:id="rId62"/>
    <p:sldId id="2175" r:id="rId63"/>
    <p:sldId id="2176" r:id="rId64"/>
    <p:sldId id="2213" r:id="rId65"/>
    <p:sldId id="2202" r:id="rId66"/>
    <p:sldId id="2203" r:id="rId67"/>
    <p:sldId id="2204" r:id="rId68"/>
    <p:sldId id="2205" r:id="rId69"/>
    <p:sldId id="2206" r:id="rId70"/>
    <p:sldId id="2216" r:id="rId71"/>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5" autoAdjust="0"/>
    <p:restoredTop sz="88072" autoAdjust="0"/>
  </p:normalViewPr>
  <p:slideViewPr>
    <p:cSldViewPr>
      <p:cViewPr varScale="1">
        <p:scale>
          <a:sx n="102" d="100"/>
          <a:sy n="102" d="100"/>
        </p:scale>
        <p:origin x="-188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pPr>
              <a:defRPr/>
            </a:pPr>
            <a:endParaRPr lang="en-US" dirty="0"/>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pPr>
              <a:defRPr/>
            </a:pPr>
            <a:fld id="{885712FF-BA03-4925-9597-01EFBC07445F}" type="datetimeFigureOut">
              <a:rPr lang="en-US"/>
              <a:pPr>
                <a:defRPr/>
              </a:pPr>
              <a:t>2/22/2022</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pPr>
              <a:defRPr/>
            </a:pPr>
            <a:fld id="{3B7D54EC-0E42-40A0-A66A-DB6EEAF23392}" type="slidenum">
              <a:rPr lang="en-US"/>
              <a:pPr>
                <a:defRPr/>
              </a:pPr>
              <a:t>‹#›</a:t>
            </a:fld>
            <a:endParaRPr lang="en-US" dirty="0"/>
          </a:p>
        </p:txBody>
      </p:sp>
    </p:spTree>
    <p:extLst>
      <p:ext uri="{BB962C8B-B14F-4D97-AF65-F5344CB8AC3E}">
        <p14:creationId xmlns:p14="http://schemas.microsoft.com/office/powerpoint/2010/main" xmlns="" val="1415817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02C7287D-E9A7-406A-B4D7-E27B1A7EB0BC}" type="datetimeFigureOut">
              <a:rPr lang="en-US" smtClean="0"/>
              <a:pPr/>
              <a:t>2/22/2022</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C83A553C-7DC1-44C2-AF12-F6F6BFD98D6B}" type="slidenum">
              <a:rPr lang="en-US" smtClean="0"/>
              <a:pPr/>
              <a:t>‹#›</a:t>
            </a:fld>
            <a:endParaRPr lang="en-US" dirty="0"/>
          </a:p>
        </p:txBody>
      </p:sp>
    </p:spTree>
    <p:extLst>
      <p:ext uri="{BB962C8B-B14F-4D97-AF65-F5344CB8AC3E}">
        <p14:creationId xmlns:p14="http://schemas.microsoft.com/office/powerpoint/2010/main" xmlns="" val="2902200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A553C-7DC1-44C2-AF12-F6F6BFD98D6B}" type="slidenum">
              <a:rPr lang="en-US" smtClean="0"/>
              <a:pPr/>
              <a:t>5</a:t>
            </a:fld>
            <a:endParaRPr lang="en-US" dirty="0"/>
          </a:p>
        </p:txBody>
      </p:sp>
    </p:spTree>
    <p:extLst>
      <p:ext uri="{BB962C8B-B14F-4D97-AF65-F5344CB8AC3E}">
        <p14:creationId xmlns:p14="http://schemas.microsoft.com/office/powerpoint/2010/main" xmlns="" val="4264809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A553C-7DC1-44C2-AF12-F6F6BFD98D6B}" type="slidenum">
              <a:rPr lang="en-US" smtClean="0"/>
              <a:pPr/>
              <a:t>28</a:t>
            </a:fld>
            <a:endParaRPr lang="en-US" dirty="0"/>
          </a:p>
        </p:txBody>
      </p:sp>
    </p:spTree>
    <p:extLst>
      <p:ext uri="{BB962C8B-B14F-4D97-AF65-F5344CB8AC3E}">
        <p14:creationId xmlns:p14="http://schemas.microsoft.com/office/powerpoint/2010/main" xmlns="" val="848734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A553C-7DC1-44C2-AF12-F6F6BFD98D6B}" type="slidenum">
              <a:rPr lang="en-US" smtClean="0"/>
              <a:pPr/>
              <a:t>54</a:t>
            </a:fld>
            <a:endParaRPr lang="en-US" dirty="0"/>
          </a:p>
        </p:txBody>
      </p:sp>
    </p:spTree>
    <p:extLst>
      <p:ext uri="{BB962C8B-B14F-4D97-AF65-F5344CB8AC3E}">
        <p14:creationId xmlns:p14="http://schemas.microsoft.com/office/powerpoint/2010/main" xmlns="" val="1025196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A553C-7DC1-44C2-AF12-F6F6BFD98D6B}" type="slidenum">
              <a:rPr lang="en-US" smtClean="0"/>
              <a:pPr/>
              <a:t>64</a:t>
            </a:fld>
            <a:endParaRPr lang="en-US" dirty="0"/>
          </a:p>
        </p:txBody>
      </p:sp>
    </p:spTree>
    <p:extLst>
      <p:ext uri="{BB962C8B-B14F-4D97-AF65-F5344CB8AC3E}">
        <p14:creationId xmlns:p14="http://schemas.microsoft.com/office/powerpoint/2010/main" xmlns="" val="2688757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A553C-7DC1-44C2-AF12-F6F6BFD98D6B}" type="slidenum">
              <a:rPr lang="en-US" smtClean="0"/>
              <a:pPr/>
              <a:t>70</a:t>
            </a:fld>
            <a:endParaRPr lang="en-US" dirty="0"/>
          </a:p>
        </p:txBody>
      </p:sp>
    </p:spTree>
    <p:extLst>
      <p:ext uri="{BB962C8B-B14F-4D97-AF65-F5344CB8AC3E}">
        <p14:creationId xmlns:p14="http://schemas.microsoft.com/office/powerpoint/2010/main" xmlns="" val="2416670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4D9B74C-46A5-48FB-A74B-610DD01EEB4B}" type="slidenum">
              <a:rPr lang="en-US" smtClean="0"/>
              <a:pPr>
                <a:defRPr/>
              </a:pPr>
              <a:t>‹#›</a:t>
            </a:fld>
            <a:endParaRPr lang="en-US" dirty="0"/>
          </a:p>
        </p:txBody>
      </p:sp>
    </p:spTree>
    <p:extLst>
      <p:ext uri="{BB962C8B-B14F-4D97-AF65-F5344CB8AC3E}">
        <p14:creationId xmlns:p14="http://schemas.microsoft.com/office/powerpoint/2010/main" xmlns="" val="833608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0AE73D4-5542-4C51-A828-50EEF9AE7D41}" type="slidenum">
              <a:rPr lang="en-US" smtClean="0"/>
              <a:pPr>
                <a:defRPr/>
              </a:pPr>
              <a:t>‹#›</a:t>
            </a:fld>
            <a:endParaRPr lang="en-US" dirty="0"/>
          </a:p>
        </p:txBody>
      </p:sp>
    </p:spTree>
    <p:extLst>
      <p:ext uri="{BB962C8B-B14F-4D97-AF65-F5344CB8AC3E}">
        <p14:creationId xmlns:p14="http://schemas.microsoft.com/office/powerpoint/2010/main" xmlns="" val="1662399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78748EF-DA5F-4650-9A45-91D4237C39E0}" type="slidenum">
              <a:rPr lang="en-US" smtClean="0"/>
              <a:pPr>
                <a:defRPr/>
              </a:pPr>
              <a:t>‹#›</a:t>
            </a:fld>
            <a:endParaRPr lang="en-US" dirty="0"/>
          </a:p>
        </p:txBody>
      </p:sp>
    </p:spTree>
    <p:extLst>
      <p:ext uri="{BB962C8B-B14F-4D97-AF65-F5344CB8AC3E}">
        <p14:creationId xmlns:p14="http://schemas.microsoft.com/office/powerpoint/2010/main" xmlns="" val="1295075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86350D7-8C5E-4AEF-A43A-9CD83C41874B}" type="slidenum">
              <a:rPr lang="en-US" smtClean="0"/>
              <a:pPr>
                <a:defRPr/>
              </a:pPr>
              <a:t>‹#›</a:t>
            </a:fld>
            <a:endParaRPr lang="en-US" dirty="0"/>
          </a:p>
        </p:txBody>
      </p:sp>
    </p:spTree>
    <p:extLst>
      <p:ext uri="{BB962C8B-B14F-4D97-AF65-F5344CB8AC3E}">
        <p14:creationId xmlns:p14="http://schemas.microsoft.com/office/powerpoint/2010/main" xmlns="" val="173495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8CC0F18-EDE1-4561-B940-2707B17BDEC4}" type="slidenum">
              <a:rPr lang="en-US" smtClean="0"/>
              <a:pPr>
                <a:defRPr/>
              </a:pPr>
              <a:t>‹#›</a:t>
            </a:fld>
            <a:endParaRPr lang="en-US" dirty="0"/>
          </a:p>
        </p:txBody>
      </p:sp>
    </p:spTree>
    <p:extLst>
      <p:ext uri="{BB962C8B-B14F-4D97-AF65-F5344CB8AC3E}">
        <p14:creationId xmlns:p14="http://schemas.microsoft.com/office/powerpoint/2010/main" xmlns="" val="1060289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D1D0BF66-48A9-4D82-9E8C-9E0635128DC6}" type="slidenum">
              <a:rPr lang="en-US" smtClean="0"/>
              <a:pPr>
                <a:defRPr/>
              </a:pPr>
              <a:t>‹#›</a:t>
            </a:fld>
            <a:endParaRPr lang="en-US" dirty="0"/>
          </a:p>
        </p:txBody>
      </p:sp>
    </p:spTree>
    <p:extLst>
      <p:ext uri="{BB962C8B-B14F-4D97-AF65-F5344CB8AC3E}">
        <p14:creationId xmlns:p14="http://schemas.microsoft.com/office/powerpoint/2010/main" xmlns="" val="3215535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7F6E2E2E-6577-43F8-BA8F-5307FE6D2643}" type="slidenum">
              <a:rPr lang="en-US" smtClean="0"/>
              <a:pPr>
                <a:defRPr/>
              </a:pPr>
              <a:t>‹#›</a:t>
            </a:fld>
            <a:endParaRPr lang="en-US" dirty="0"/>
          </a:p>
        </p:txBody>
      </p:sp>
    </p:spTree>
    <p:extLst>
      <p:ext uri="{BB962C8B-B14F-4D97-AF65-F5344CB8AC3E}">
        <p14:creationId xmlns:p14="http://schemas.microsoft.com/office/powerpoint/2010/main" xmlns="" val="3520623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F9BBE98D-A1FE-4A10-92C2-80A83CEF9161}" type="slidenum">
              <a:rPr lang="en-US" smtClean="0"/>
              <a:pPr>
                <a:defRPr/>
              </a:pPr>
              <a:t>‹#›</a:t>
            </a:fld>
            <a:endParaRPr lang="en-US" dirty="0"/>
          </a:p>
        </p:txBody>
      </p:sp>
    </p:spTree>
    <p:extLst>
      <p:ext uri="{BB962C8B-B14F-4D97-AF65-F5344CB8AC3E}">
        <p14:creationId xmlns:p14="http://schemas.microsoft.com/office/powerpoint/2010/main" xmlns="" val="3822132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D78E42BE-9741-4EF2-A340-606729A5556D}" type="slidenum">
              <a:rPr lang="en-US" smtClean="0"/>
              <a:pPr>
                <a:defRPr/>
              </a:pPr>
              <a:t>‹#›</a:t>
            </a:fld>
            <a:endParaRPr lang="en-US" dirty="0"/>
          </a:p>
        </p:txBody>
      </p:sp>
    </p:spTree>
    <p:extLst>
      <p:ext uri="{BB962C8B-B14F-4D97-AF65-F5344CB8AC3E}">
        <p14:creationId xmlns:p14="http://schemas.microsoft.com/office/powerpoint/2010/main" xmlns="" val="3965460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C520B909-B06B-44E0-9D4A-685A5218CEE9}" type="slidenum">
              <a:rPr lang="en-US" smtClean="0"/>
              <a:pPr>
                <a:defRPr/>
              </a:pPr>
              <a:t>‹#›</a:t>
            </a:fld>
            <a:endParaRPr lang="en-US" dirty="0"/>
          </a:p>
        </p:txBody>
      </p:sp>
    </p:spTree>
    <p:extLst>
      <p:ext uri="{BB962C8B-B14F-4D97-AF65-F5344CB8AC3E}">
        <p14:creationId xmlns:p14="http://schemas.microsoft.com/office/powerpoint/2010/main" xmlns="" val="2939023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80A3B719-F8D6-4A91-B67B-C16E2D1600C4}" type="slidenum">
              <a:rPr lang="en-US" smtClean="0"/>
              <a:pPr>
                <a:defRPr/>
              </a:pPr>
              <a:t>‹#›</a:t>
            </a:fld>
            <a:endParaRPr lang="en-US" dirty="0"/>
          </a:p>
        </p:txBody>
      </p:sp>
    </p:spTree>
    <p:extLst>
      <p:ext uri="{BB962C8B-B14F-4D97-AF65-F5344CB8AC3E}">
        <p14:creationId xmlns:p14="http://schemas.microsoft.com/office/powerpoint/2010/main" xmlns="" val="358535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46B6FA0-BF8E-4A34-A221-0BAE433005D4}" type="slidenum">
              <a:rPr lang="en-US" smtClean="0"/>
              <a:pPr>
                <a:defRPr/>
              </a:pPr>
              <a:t>‹#›</a:t>
            </a:fld>
            <a:endParaRPr lang="en-US" dirty="0"/>
          </a:p>
        </p:txBody>
      </p:sp>
    </p:spTree>
    <p:extLst>
      <p:ext uri="{BB962C8B-B14F-4D97-AF65-F5344CB8AC3E}">
        <p14:creationId xmlns:p14="http://schemas.microsoft.com/office/powerpoint/2010/main" xmlns="" val="88248206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7886700" cy="1325563"/>
          </a:xfrm>
        </p:spPr>
        <p:txBody>
          <a:bodyPr>
            <a:noAutofit/>
          </a:bodyPr>
          <a:lstStyle/>
          <a:p>
            <a:pPr algn="ctr"/>
            <a:endParaRPr lang="en-US" sz="9600" b="1" dirty="0">
              <a:latin typeface="+mn-lt"/>
            </a:endParaRPr>
          </a:p>
        </p:txBody>
      </p:sp>
      <p:sp>
        <p:nvSpPr>
          <p:cNvPr id="3" name="Content Placeholder 2"/>
          <p:cNvSpPr>
            <a:spLocks noGrp="1"/>
          </p:cNvSpPr>
          <p:nvPr>
            <p:ph idx="1"/>
          </p:nvPr>
        </p:nvSpPr>
        <p:spPr>
          <a:xfrm>
            <a:off x="476250" y="1143000"/>
            <a:ext cx="8458200" cy="4351338"/>
          </a:xfrm>
        </p:spPr>
        <p:txBody>
          <a:bodyPr>
            <a:normAutofit/>
          </a:bodyPr>
          <a:lstStyle/>
          <a:p>
            <a:pPr marL="0" indent="0" algn="ctr">
              <a:buNone/>
            </a:pPr>
            <a:r>
              <a:rPr lang="en-US" sz="9600" b="1" dirty="0"/>
              <a:t>Sunday</a:t>
            </a:r>
            <a:endParaRPr lang="en-US" sz="9600" b="1" dirty="0" smtClean="0"/>
          </a:p>
          <a:p>
            <a:pPr marL="0" indent="0" algn="ctr">
              <a:buNone/>
            </a:pPr>
            <a:r>
              <a:rPr lang="en-US" sz="9600" b="1" dirty="0" smtClean="0"/>
              <a:t>February 13, 2022</a:t>
            </a:r>
            <a:endParaRPr lang="en-US" sz="9600" b="1" dirty="0"/>
          </a:p>
        </p:txBody>
      </p:sp>
    </p:spTree>
    <p:extLst>
      <p:ext uri="{BB962C8B-B14F-4D97-AF65-F5344CB8AC3E}">
        <p14:creationId xmlns:p14="http://schemas.microsoft.com/office/powerpoint/2010/main" xmlns="" val="2846198470"/>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683" y="-2628"/>
            <a:ext cx="8515350" cy="1905000"/>
          </a:xfrm>
        </p:spPr>
        <p:txBody>
          <a:bodyPr>
            <a:normAutofit/>
          </a:bodyPr>
          <a:lstStyle/>
          <a:p>
            <a:pPr algn="ctr"/>
            <a:r>
              <a:rPr lang="en-US" sz="9600" b="1" u="sng" dirty="0">
                <a:latin typeface="+mn-lt"/>
              </a:rPr>
              <a:t>Proverbs </a:t>
            </a:r>
            <a:r>
              <a:rPr lang="en-US" sz="9600" b="1" u="sng" dirty="0" smtClean="0">
                <a:latin typeface="+mn-lt"/>
              </a:rPr>
              <a:t>12:15</a:t>
            </a:r>
            <a:r>
              <a:rPr lang="en-US" sz="9600" b="1" dirty="0" smtClean="0">
                <a:latin typeface="+mn-lt"/>
              </a:rPr>
              <a:t> </a:t>
            </a:r>
            <a:r>
              <a:rPr lang="en-US" dirty="0"/>
              <a:t/>
            </a:r>
            <a:br>
              <a:rPr lang="en-US" dirty="0"/>
            </a:br>
            <a:endParaRPr lang="en-US" dirty="0"/>
          </a:p>
        </p:txBody>
      </p:sp>
      <p:sp>
        <p:nvSpPr>
          <p:cNvPr id="3" name="Content Placeholder 2"/>
          <p:cNvSpPr>
            <a:spLocks noGrp="1"/>
          </p:cNvSpPr>
          <p:nvPr>
            <p:ph idx="1"/>
          </p:nvPr>
        </p:nvSpPr>
        <p:spPr>
          <a:xfrm>
            <a:off x="150758" y="1905000"/>
            <a:ext cx="8839200" cy="5265738"/>
          </a:xfrm>
        </p:spPr>
        <p:txBody>
          <a:bodyPr>
            <a:normAutofit fontScale="77500" lnSpcReduction="20000"/>
          </a:bodyPr>
          <a:lstStyle/>
          <a:p>
            <a:pPr marL="0" indent="0" algn="ctr">
              <a:buNone/>
            </a:pPr>
            <a:r>
              <a:rPr lang="en-US" sz="10300" dirty="0" smtClean="0"/>
              <a:t>The</a:t>
            </a:r>
            <a:r>
              <a:rPr lang="en-US" sz="10300" dirty="0"/>
              <a:t> way of a fool is right in his own eyes: but he that </a:t>
            </a:r>
            <a:r>
              <a:rPr lang="en-US" sz="10300" dirty="0" err="1"/>
              <a:t>hearkeneth</a:t>
            </a:r>
            <a:r>
              <a:rPr lang="en-US" sz="10300" dirty="0"/>
              <a:t> unto counsel is wise.</a:t>
            </a:r>
          </a:p>
          <a:p>
            <a:endParaRPr lang="en-US" dirty="0"/>
          </a:p>
        </p:txBody>
      </p:sp>
    </p:spTree>
    <p:extLst>
      <p:ext uri="{BB962C8B-B14F-4D97-AF65-F5344CB8AC3E}">
        <p14:creationId xmlns:p14="http://schemas.microsoft.com/office/powerpoint/2010/main" xmlns="" val="2591399916"/>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b="1" u="sng" dirty="0">
                <a:latin typeface="+mn-lt"/>
              </a:rPr>
              <a:t>Jeremiah 17:9</a:t>
            </a:r>
            <a:endParaRPr lang="en-US" sz="9600" u="sng" dirty="0">
              <a:latin typeface="+mn-lt"/>
            </a:endParaRPr>
          </a:p>
        </p:txBody>
      </p:sp>
      <p:sp>
        <p:nvSpPr>
          <p:cNvPr id="3" name="Content Placeholder 2"/>
          <p:cNvSpPr>
            <a:spLocks noGrp="1"/>
          </p:cNvSpPr>
          <p:nvPr>
            <p:ph idx="1"/>
          </p:nvPr>
        </p:nvSpPr>
        <p:spPr>
          <a:xfrm>
            <a:off x="152400" y="2286000"/>
            <a:ext cx="8839200" cy="5032375"/>
          </a:xfrm>
        </p:spPr>
        <p:txBody>
          <a:bodyPr>
            <a:normAutofit/>
          </a:bodyPr>
          <a:lstStyle/>
          <a:p>
            <a:pPr marL="0" indent="0" algn="ctr">
              <a:buNone/>
            </a:pPr>
            <a:r>
              <a:rPr lang="en-US" sz="7200" dirty="0" smtClean="0"/>
              <a:t>The</a:t>
            </a:r>
            <a:r>
              <a:rPr lang="en-US" sz="7200" dirty="0"/>
              <a:t> heart is deceitful above all things, and desperately wicked: who can know it?</a:t>
            </a:r>
          </a:p>
          <a:p>
            <a:endParaRPr lang="en-US" dirty="0"/>
          </a:p>
        </p:txBody>
      </p:sp>
    </p:spTree>
    <p:extLst>
      <p:ext uri="{BB962C8B-B14F-4D97-AF65-F5344CB8AC3E}">
        <p14:creationId xmlns:p14="http://schemas.microsoft.com/office/powerpoint/2010/main" xmlns="" val="1237798594"/>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9144000" cy="1325563"/>
          </a:xfrm>
        </p:spPr>
        <p:txBody>
          <a:bodyPr>
            <a:normAutofit fontScale="90000"/>
          </a:bodyPr>
          <a:lstStyle/>
          <a:p>
            <a:pPr algn="ctr"/>
            <a:r>
              <a:rPr lang="en-US" sz="8900" b="1" u="sng" dirty="0">
                <a:latin typeface="+mn-lt"/>
              </a:rPr>
              <a:t>1 Corinthians </a:t>
            </a:r>
            <a:r>
              <a:rPr lang="en-US" sz="8900" b="1" u="sng" dirty="0" smtClean="0">
                <a:latin typeface="+mn-lt"/>
              </a:rPr>
              <a:t>2:14</a:t>
            </a:r>
            <a:r>
              <a:rPr lang="en-US" sz="8900" u="sng" dirty="0" smtClean="0">
                <a:latin typeface="+mn-lt"/>
              </a:rPr>
              <a:t> </a:t>
            </a:r>
            <a:r>
              <a:rPr lang="en-US" dirty="0"/>
              <a:t/>
            </a:r>
            <a:br>
              <a:rPr lang="en-US" dirty="0"/>
            </a:br>
            <a:endParaRPr lang="en-US" dirty="0"/>
          </a:p>
        </p:txBody>
      </p:sp>
      <p:sp>
        <p:nvSpPr>
          <p:cNvPr id="3" name="Content Placeholder 2"/>
          <p:cNvSpPr>
            <a:spLocks noGrp="1"/>
          </p:cNvSpPr>
          <p:nvPr>
            <p:ph idx="1"/>
          </p:nvPr>
        </p:nvSpPr>
        <p:spPr>
          <a:xfrm>
            <a:off x="0" y="1685434"/>
            <a:ext cx="9144000" cy="5032375"/>
          </a:xfrm>
        </p:spPr>
        <p:txBody>
          <a:bodyPr>
            <a:normAutofit fontScale="85000" lnSpcReduction="20000"/>
          </a:bodyPr>
          <a:lstStyle/>
          <a:p>
            <a:pPr marL="0" indent="0" algn="ctr">
              <a:buNone/>
            </a:pPr>
            <a:r>
              <a:rPr lang="en-US" sz="7800" dirty="0" smtClean="0"/>
              <a:t>But </a:t>
            </a:r>
            <a:r>
              <a:rPr lang="en-US" sz="7800" dirty="0"/>
              <a:t>the natural man </a:t>
            </a:r>
            <a:r>
              <a:rPr lang="en-US" sz="7800" dirty="0" err="1"/>
              <a:t>receiveth</a:t>
            </a:r>
            <a:r>
              <a:rPr lang="en-US" sz="7800" dirty="0"/>
              <a:t> not the things of the Spirit of God: for they are foolishness unto him: neither can he know them, because they are spiritually discerned.</a:t>
            </a:r>
          </a:p>
          <a:p>
            <a:endParaRPr lang="en-US" dirty="0"/>
          </a:p>
        </p:txBody>
      </p:sp>
    </p:spTree>
    <p:extLst>
      <p:ext uri="{BB962C8B-B14F-4D97-AF65-F5344CB8AC3E}">
        <p14:creationId xmlns:p14="http://schemas.microsoft.com/office/powerpoint/2010/main" xmlns="" val="3922369742"/>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48" y="76200"/>
            <a:ext cx="9144000" cy="1692274"/>
          </a:xfrm>
        </p:spPr>
        <p:txBody>
          <a:bodyPr>
            <a:normAutofit/>
          </a:bodyPr>
          <a:lstStyle/>
          <a:p>
            <a:pPr algn="ctr"/>
            <a:r>
              <a:rPr lang="en-US" sz="8000" b="1" dirty="0">
                <a:latin typeface="+mn-lt"/>
              </a:rPr>
              <a:t>2 Corinthians </a:t>
            </a:r>
            <a:r>
              <a:rPr lang="en-US" sz="8000" b="1" dirty="0" smtClean="0">
                <a:latin typeface="+mn-lt"/>
              </a:rPr>
              <a:t>4:3,4 </a:t>
            </a:r>
            <a:r>
              <a:rPr lang="en-US" dirty="0"/>
              <a:t/>
            </a:r>
            <a:br>
              <a:rPr lang="en-US" dirty="0"/>
            </a:br>
            <a:endParaRPr lang="en-US" dirty="0"/>
          </a:p>
        </p:txBody>
      </p:sp>
      <p:sp>
        <p:nvSpPr>
          <p:cNvPr id="3" name="Content Placeholder 2"/>
          <p:cNvSpPr>
            <a:spLocks noGrp="1"/>
          </p:cNvSpPr>
          <p:nvPr>
            <p:ph idx="1"/>
          </p:nvPr>
        </p:nvSpPr>
        <p:spPr>
          <a:xfrm>
            <a:off x="0" y="1676400"/>
            <a:ext cx="9144000" cy="5570538"/>
          </a:xfrm>
        </p:spPr>
        <p:txBody>
          <a:bodyPr>
            <a:normAutofit fontScale="77500" lnSpcReduction="20000"/>
          </a:bodyPr>
          <a:lstStyle/>
          <a:p>
            <a:pPr marL="0" indent="0">
              <a:buNone/>
            </a:pPr>
            <a:r>
              <a:rPr lang="en-US" sz="7200" b="1" dirty="0" smtClean="0"/>
              <a:t>3. </a:t>
            </a:r>
            <a:r>
              <a:rPr lang="en-US" sz="7200" dirty="0" smtClean="0"/>
              <a:t>But </a:t>
            </a:r>
            <a:r>
              <a:rPr lang="en-US" sz="7200" dirty="0"/>
              <a:t>if our gospel be hid, it is hid to them that are </a:t>
            </a:r>
            <a:r>
              <a:rPr lang="en-US" sz="7200" dirty="0" smtClean="0"/>
              <a:t>lost:</a:t>
            </a:r>
          </a:p>
          <a:p>
            <a:pPr marL="0" indent="0">
              <a:buNone/>
            </a:pPr>
            <a:r>
              <a:rPr lang="en-US" sz="7200" b="1" dirty="0" smtClean="0"/>
              <a:t>4. </a:t>
            </a:r>
            <a:r>
              <a:rPr lang="en-US" sz="7200" dirty="0" smtClean="0"/>
              <a:t>In </a:t>
            </a:r>
            <a:r>
              <a:rPr lang="en-US" sz="7200" dirty="0"/>
              <a:t>whom the god of this world hath blinded the minds of them which believe not, lest the light of the glorious gospel of Christ, who is the image of God, should shine unto them.</a:t>
            </a:r>
          </a:p>
          <a:p>
            <a:endParaRPr lang="en-US" dirty="0"/>
          </a:p>
          <a:p>
            <a:endParaRPr lang="en-US" dirty="0"/>
          </a:p>
        </p:txBody>
      </p:sp>
    </p:spTree>
    <p:extLst>
      <p:ext uri="{BB962C8B-B14F-4D97-AF65-F5344CB8AC3E}">
        <p14:creationId xmlns:p14="http://schemas.microsoft.com/office/powerpoint/2010/main" xmlns="" val="589933201"/>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905000"/>
          </a:xfrm>
        </p:spPr>
        <p:txBody>
          <a:bodyPr>
            <a:normAutofit/>
          </a:bodyPr>
          <a:lstStyle/>
          <a:p>
            <a:pPr algn="ctr"/>
            <a:r>
              <a:rPr lang="en-US" sz="9600" b="1" u="sng" dirty="0">
                <a:latin typeface="+mn-lt"/>
              </a:rPr>
              <a:t>Romans 6:17</a:t>
            </a:r>
            <a:r>
              <a:rPr lang="en-US" b="1" dirty="0"/>
              <a:t> </a:t>
            </a:r>
            <a:r>
              <a:rPr lang="en-US" dirty="0"/>
              <a:t> </a:t>
            </a:r>
            <a:br>
              <a:rPr lang="en-US" dirty="0"/>
            </a:br>
            <a:endParaRPr lang="en-US" dirty="0"/>
          </a:p>
        </p:txBody>
      </p:sp>
      <p:sp>
        <p:nvSpPr>
          <p:cNvPr id="3" name="Content Placeholder 2"/>
          <p:cNvSpPr>
            <a:spLocks noGrp="1"/>
          </p:cNvSpPr>
          <p:nvPr>
            <p:ph idx="1"/>
          </p:nvPr>
        </p:nvSpPr>
        <p:spPr>
          <a:xfrm>
            <a:off x="0" y="1447800"/>
            <a:ext cx="9144000" cy="4656138"/>
          </a:xfrm>
        </p:spPr>
        <p:txBody>
          <a:bodyPr>
            <a:noAutofit/>
          </a:bodyPr>
          <a:lstStyle/>
          <a:p>
            <a:pPr marL="0" indent="0" algn="ctr">
              <a:buNone/>
            </a:pPr>
            <a:r>
              <a:rPr lang="en-US" sz="6600" dirty="0" smtClean="0"/>
              <a:t>But </a:t>
            </a:r>
            <a:r>
              <a:rPr lang="en-US" sz="6600" dirty="0"/>
              <a:t>God be thanked, that ye were the servants of sin, but ye have obeyed from the heart that form of doctrine which was delivered you.</a:t>
            </a:r>
          </a:p>
          <a:p>
            <a:endParaRPr lang="en-US" sz="6600" dirty="0"/>
          </a:p>
        </p:txBody>
      </p:sp>
    </p:spTree>
    <p:extLst>
      <p:ext uri="{BB962C8B-B14F-4D97-AF65-F5344CB8AC3E}">
        <p14:creationId xmlns:p14="http://schemas.microsoft.com/office/powerpoint/2010/main" xmlns="" val="1856493218"/>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2237"/>
            <a:ext cx="7886700" cy="1325563"/>
          </a:xfrm>
        </p:spPr>
        <p:txBody>
          <a:bodyPr>
            <a:normAutofit fontScale="90000"/>
          </a:bodyPr>
          <a:lstStyle/>
          <a:p>
            <a:pPr algn="ctr"/>
            <a:r>
              <a:rPr lang="en-US" sz="8000" b="1" u="sng" dirty="0">
                <a:latin typeface="+mn-lt"/>
              </a:rPr>
              <a:t>2 Corinthians 5:17</a:t>
            </a:r>
            <a:r>
              <a:rPr lang="en-US" sz="8000" b="1" dirty="0">
                <a:latin typeface="+mn-lt"/>
              </a:rPr>
              <a:t>  </a:t>
            </a:r>
            <a:r>
              <a:rPr lang="en-US" dirty="0"/>
              <a:t/>
            </a:r>
            <a:br>
              <a:rPr lang="en-US" dirty="0"/>
            </a:br>
            <a:endParaRPr lang="en-US" dirty="0"/>
          </a:p>
        </p:txBody>
      </p:sp>
      <p:sp>
        <p:nvSpPr>
          <p:cNvPr id="3" name="Content Placeholder 2"/>
          <p:cNvSpPr>
            <a:spLocks noGrp="1"/>
          </p:cNvSpPr>
          <p:nvPr>
            <p:ph idx="1"/>
          </p:nvPr>
        </p:nvSpPr>
        <p:spPr>
          <a:xfrm>
            <a:off x="-95250" y="1295400"/>
            <a:ext cx="9448800" cy="5410200"/>
          </a:xfrm>
        </p:spPr>
        <p:txBody>
          <a:bodyPr>
            <a:normAutofit lnSpcReduction="10000"/>
          </a:bodyPr>
          <a:lstStyle/>
          <a:p>
            <a:pPr marL="0" indent="0" algn="ctr">
              <a:buNone/>
            </a:pPr>
            <a:r>
              <a:rPr lang="en-US" sz="7200" dirty="0" smtClean="0"/>
              <a:t>Therefore </a:t>
            </a:r>
            <a:r>
              <a:rPr lang="en-US" sz="7200" dirty="0"/>
              <a:t>if any man be in Christ, he is a new creature: old things are passed away; behold, all things are become new.</a:t>
            </a:r>
          </a:p>
          <a:p>
            <a:endParaRPr lang="en-US" dirty="0"/>
          </a:p>
        </p:txBody>
      </p:sp>
    </p:spTree>
    <p:extLst>
      <p:ext uri="{BB962C8B-B14F-4D97-AF65-F5344CB8AC3E}">
        <p14:creationId xmlns:p14="http://schemas.microsoft.com/office/powerpoint/2010/main" xmlns="" val="2452725377"/>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510" y="228600"/>
            <a:ext cx="9144000" cy="6176963"/>
          </a:xfrm>
        </p:spPr>
        <p:txBody>
          <a:bodyPr>
            <a:normAutofit/>
          </a:bodyPr>
          <a:lstStyle/>
          <a:p>
            <a:pPr marL="0" indent="0" algn="ctr">
              <a:buNone/>
            </a:pPr>
            <a:r>
              <a:rPr lang="en-US" sz="8800" u="sng" dirty="0"/>
              <a:t>Let’s start with a new member of the Body of </a:t>
            </a:r>
            <a:r>
              <a:rPr lang="en-US" sz="8800" u="sng" dirty="0" smtClean="0"/>
              <a:t>Christ, looking </a:t>
            </a:r>
            <a:r>
              <a:rPr lang="en-US" sz="8800" u="sng" dirty="0"/>
              <a:t>for the </a:t>
            </a:r>
            <a:r>
              <a:rPr lang="en-US" sz="8800" b="1" u="sng" dirty="0"/>
              <a:t>truth</a:t>
            </a:r>
            <a:endParaRPr lang="en-US" sz="8800" dirty="0"/>
          </a:p>
          <a:p>
            <a:pPr algn="ctr"/>
            <a:endParaRPr lang="en-US" dirty="0"/>
          </a:p>
        </p:txBody>
      </p:sp>
    </p:spTree>
    <p:extLst>
      <p:ext uri="{BB962C8B-B14F-4D97-AF65-F5344CB8AC3E}">
        <p14:creationId xmlns:p14="http://schemas.microsoft.com/office/powerpoint/2010/main" xmlns="" val="3962481735"/>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28650" y="2133600"/>
            <a:ext cx="7886700" cy="4351338"/>
          </a:xfrm>
        </p:spPr>
        <p:txBody>
          <a:bodyPr/>
          <a:lstStyle/>
          <a:p>
            <a:pPr marL="0" indent="0" algn="ctr">
              <a:buNone/>
            </a:pPr>
            <a:r>
              <a:rPr lang="en-US" sz="9600" b="1" dirty="0"/>
              <a:t>Right Bible</a:t>
            </a:r>
            <a:endParaRPr lang="en-US" sz="9600" dirty="0"/>
          </a:p>
          <a:p>
            <a:endParaRPr lang="en-US" dirty="0"/>
          </a:p>
        </p:txBody>
      </p:sp>
    </p:spTree>
    <p:extLst>
      <p:ext uri="{BB962C8B-B14F-4D97-AF65-F5344CB8AC3E}">
        <p14:creationId xmlns:p14="http://schemas.microsoft.com/office/powerpoint/2010/main" xmlns="" val="1959842138"/>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981200"/>
          </a:xfrm>
        </p:spPr>
        <p:txBody>
          <a:bodyPr>
            <a:normAutofit/>
          </a:bodyPr>
          <a:lstStyle/>
          <a:p>
            <a:pPr algn="ctr"/>
            <a:r>
              <a:rPr lang="en-US" sz="9600" b="1" u="sng" dirty="0">
                <a:latin typeface="+mn-lt"/>
              </a:rPr>
              <a:t>John 17:17</a:t>
            </a:r>
            <a:r>
              <a:rPr lang="en-US" sz="9600" b="1" dirty="0">
                <a:latin typeface="+mn-lt"/>
              </a:rPr>
              <a:t>  </a:t>
            </a:r>
            <a:r>
              <a:rPr lang="en-US" dirty="0"/>
              <a:t/>
            </a:r>
            <a:br>
              <a:rPr lang="en-US" dirty="0"/>
            </a:br>
            <a:endParaRPr lang="en-US" dirty="0"/>
          </a:p>
        </p:txBody>
      </p:sp>
      <p:sp>
        <p:nvSpPr>
          <p:cNvPr id="3" name="Content Placeholder 2"/>
          <p:cNvSpPr>
            <a:spLocks noGrp="1"/>
          </p:cNvSpPr>
          <p:nvPr>
            <p:ph idx="1"/>
          </p:nvPr>
        </p:nvSpPr>
        <p:spPr>
          <a:xfrm>
            <a:off x="114300" y="2133600"/>
            <a:ext cx="8915400" cy="5181600"/>
          </a:xfrm>
        </p:spPr>
        <p:txBody>
          <a:bodyPr>
            <a:normAutofit/>
          </a:bodyPr>
          <a:lstStyle/>
          <a:p>
            <a:pPr marL="0" indent="0" algn="ctr">
              <a:buNone/>
            </a:pPr>
            <a:r>
              <a:rPr lang="en-US" sz="8800" dirty="0" smtClean="0"/>
              <a:t>Sanctify </a:t>
            </a:r>
            <a:r>
              <a:rPr lang="en-US" sz="8800" dirty="0"/>
              <a:t>them through thy truth: thy word is </a:t>
            </a:r>
            <a:r>
              <a:rPr lang="en-US" sz="8800" b="1" dirty="0"/>
              <a:t>truth.</a:t>
            </a:r>
            <a:endParaRPr lang="en-US" sz="8800" dirty="0"/>
          </a:p>
          <a:p>
            <a:endParaRPr lang="en-US" dirty="0"/>
          </a:p>
        </p:txBody>
      </p:sp>
    </p:spTree>
    <p:extLst>
      <p:ext uri="{BB962C8B-B14F-4D97-AF65-F5344CB8AC3E}">
        <p14:creationId xmlns:p14="http://schemas.microsoft.com/office/powerpoint/2010/main" xmlns="" val="808631722"/>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28650" y="1371600"/>
            <a:ext cx="7886700" cy="4351338"/>
          </a:xfrm>
        </p:spPr>
        <p:txBody>
          <a:bodyPr/>
          <a:lstStyle/>
          <a:p>
            <a:pPr marL="0" indent="0" algn="ctr">
              <a:buNone/>
            </a:pPr>
            <a:r>
              <a:rPr lang="en-US" sz="9600" b="1" dirty="0"/>
              <a:t>Importance of the King James Bible</a:t>
            </a:r>
            <a:endParaRPr lang="en-US" sz="9600" dirty="0"/>
          </a:p>
          <a:p>
            <a:endParaRPr lang="en-US" dirty="0"/>
          </a:p>
        </p:txBody>
      </p:sp>
    </p:spTree>
    <p:extLst>
      <p:ext uri="{BB962C8B-B14F-4D97-AF65-F5344CB8AC3E}">
        <p14:creationId xmlns:p14="http://schemas.microsoft.com/office/powerpoint/2010/main" xmlns="" val="4134015920"/>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9600" b="1" dirty="0"/>
              <a:t>Stablished in the Faith/The Grace Life</a:t>
            </a:r>
            <a:endParaRPr lang="en-US" sz="9600" dirty="0"/>
          </a:p>
          <a:p>
            <a:endParaRPr lang="en-US" dirty="0"/>
          </a:p>
        </p:txBody>
      </p:sp>
    </p:spTree>
    <p:extLst>
      <p:ext uri="{BB962C8B-B14F-4D97-AF65-F5344CB8AC3E}">
        <p14:creationId xmlns:p14="http://schemas.microsoft.com/office/powerpoint/2010/main" xmlns="" val="1999940105"/>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9144000" cy="1325563"/>
          </a:xfrm>
        </p:spPr>
        <p:txBody>
          <a:bodyPr>
            <a:normAutofit fontScale="90000"/>
          </a:bodyPr>
          <a:lstStyle/>
          <a:p>
            <a:pPr algn="ctr"/>
            <a:r>
              <a:rPr lang="en-US" sz="9600" b="1" u="sng" dirty="0">
                <a:latin typeface="+mn-lt"/>
              </a:rPr>
              <a:t>2 Corinthians 2:17 </a:t>
            </a:r>
            <a:r>
              <a:rPr lang="en-US" dirty="0"/>
              <a:t/>
            </a:r>
            <a:br>
              <a:rPr lang="en-US" dirty="0"/>
            </a:br>
            <a:endParaRPr lang="en-US" dirty="0"/>
          </a:p>
        </p:txBody>
      </p:sp>
      <p:sp>
        <p:nvSpPr>
          <p:cNvPr id="3" name="Content Placeholder 2"/>
          <p:cNvSpPr>
            <a:spLocks noGrp="1"/>
          </p:cNvSpPr>
          <p:nvPr>
            <p:ph idx="1"/>
          </p:nvPr>
        </p:nvSpPr>
        <p:spPr>
          <a:xfrm>
            <a:off x="0" y="1981200"/>
            <a:ext cx="9144000" cy="5638799"/>
          </a:xfrm>
        </p:spPr>
        <p:txBody>
          <a:bodyPr>
            <a:normAutofit fontScale="77500" lnSpcReduction="20000"/>
          </a:bodyPr>
          <a:lstStyle/>
          <a:p>
            <a:pPr marL="0" indent="0" algn="ctr">
              <a:buNone/>
            </a:pPr>
            <a:r>
              <a:rPr lang="en-US" sz="8800" dirty="0" smtClean="0"/>
              <a:t>For </a:t>
            </a:r>
            <a:r>
              <a:rPr lang="en-US" sz="8800" dirty="0"/>
              <a:t>we are not as many, which corrupt the word of God: but as of sincerity, but as of God, in the sight of God speak we in Christ.</a:t>
            </a:r>
          </a:p>
          <a:p>
            <a:endParaRPr lang="en-US" dirty="0"/>
          </a:p>
        </p:txBody>
      </p:sp>
    </p:spTree>
    <p:extLst>
      <p:ext uri="{BB962C8B-B14F-4D97-AF65-F5344CB8AC3E}">
        <p14:creationId xmlns:p14="http://schemas.microsoft.com/office/powerpoint/2010/main" xmlns="" val="3456556273"/>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9600" b="1" dirty="0"/>
              <a:t>Rightly </a:t>
            </a:r>
            <a:r>
              <a:rPr lang="en-US" sz="9600" b="1" dirty="0" smtClean="0"/>
              <a:t>Dividing</a:t>
            </a:r>
            <a:endParaRPr lang="en-US" sz="9600" dirty="0"/>
          </a:p>
          <a:p>
            <a:endParaRPr lang="en-US" dirty="0"/>
          </a:p>
        </p:txBody>
      </p:sp>
    </p:spTree>
    <p:extLst>
      <p:ext uri="{BB962C8B-B14F-4D97-AF65-F5344CB8AC3E}">
        <p14:creationId xmlns:p14="http://schemas.microsoft.com/office/powerpoint/2010/main" xmlns="" val="2258569129"/>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365126"/>
            <a:ext cx="9144000" cy="6492874"/>
          </a:xfrm>
        </p:spPr>
        <p:txBody>
          <a:bodyPr>
            <a:normAutofit fontScale="77500" lnSpcReduction="20000"/>
          </a:bodyPr>
          <a:lstStyle/>
          <a:p>
            <a:pPr algn="ctr"/>
            <a:r>
              <a:rPr lang="en-US" sz="8800" u="sng" dirty="0"/>
              <a:t>2 Important things that rightly dividing does</a:t>
            </a:r>
            <a:r>
              <a:rPr lang="en-US" sz="8800" u="sng" dirty="0" smtClean="0"/>
              <a:t>:</a:t>
            </a:r>
          </a:p>
          <a:p>
            <a:pPr algn="ctr"/>
            <a:endParaRPr lang="en-US" sz="8800" dirty="0"/>
          </a:p>
          <a:p>
            <a:pPr algn="ctr"/>
            <a:r>
              <a:rPr lang="en-US" sz="8800" dirty="0"/>
              <a:t>Clarifies the </a:t>
            </a:r>
            <a:r>
              <a:rPr lang="en-US" sz="8800" dirty="0" smtClean="0"/>
              <a:t>gospel</a:t>
            </a:r>
          </a:p>
          <a:p>
            <a:pPr algn="ctr"/>
            <a:endParaRPr lang="en-US" sz="8800" dirty="0"/>
          </a:p>
          <a:p>
            <a:pPr algn="ctr"/>
            <a:r>
              <a:rPr lang="en-US" sz="8800" dirty="0"/>
              <a:t>Gives us a means to know how we are to operate</a:t>
            </a:r>
          </a:p>
          <a:p>
            <a:endParaRPr lang="en-US" dirty="0"/>
          </a:p>
        </p:txBody>
      </p:sp>
    </p:spTree>
    <p:extLst>
      <p:ext uri="{BB962C8B-B14F-4D97-AF65-F5344CB8AC3E}">
        <p14:creationId xmlns:p14="http://schemas.microsoft.com/office/powerpoint/2010/main" xmlns="" val="2881600380"/>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2133600"/>
          </a:xfrm>
        </p:spPr>
        <p:txBody>
          <a:bodyPr>
            <a:normAutofit/>
          </a:bodyPr>
          <a:lstStyle/>
          <a:p>
            <a:pPr algn="ctr"/>
            <a:r>
              <a:rPr lang="en-US" sz="9600" b="1" dirty="0">
                <a:latin typeface="+mn-lt"/>
              </a:rPr>
              <a:t>Colossians 2:1-7</a:t>
            </a:r>
            <a:r>
              <a:rPr lang="en-US" dirty="0"/>
              <a:t/>
            </a:r>
            <a:br>
              <a:rPr lang="en-US" dirty="0"/>
            </a:br>
            <a:endParaRPr lang="en-US" dirty="0"/>
          </a:p>
        </p:txBody>
      </p:sp>
      <p:sp>
        <p:nvSpPr>
          <p:cNvPr id="3" name="Content Placeholder 2"/>
          <p:cNvSpPr>
            <a:spLocks noGrp="1"/>
          </p:cNvSpPr>
          <p:nvPr>
            <p:ph idx="1"/>
          </p:nvPr>
        </p:nvSpPr>
        <p:spPr>
          <a:xfrm>
            <a:off x="76200" y="1295400"/>
            <a:ext cx="9067800" cy="5722938"/>
          </a:xfrm>
        </p:spPr>
        <p:txBody>
          <a:bodyPr>
            <a:normAutofit fontScale="85000" lnSpcReduction="20000"/>
          </a:bodyPr>
          <a:lstStyle/>
          <a:p>
            <a:pPr marL="0" indent="0">
              <a:buNone/>
            </a:pPr>
            <a:r>
              <a:rPr lang="en-US" sz="4800" b="1" dirty="0" smtClean="0"/>
              <a:t>1. </a:t>
            </a:r>
            <a:r>
              <a:rPr lang="en-US" sz="4800" dirty="0" smtClean="0"/>
              <a:t>For </a:t>
            </a:r>
            <a:r>
              <a:rPr lang="en-US" sz="4800" dirty="0"/>
              <a:t>I would that ye knew what great conflict I have for you, and </a:t>
            </a:r>
            <a:r>
              <a:rPr lang="en-US" sz="4800" i="1" dirty="0"/>
              <a:t>for</a:t>
            </a:r>
            <a:r>
              <a:rPr lang="en-US" sz="4800" dirty="0"/>
              <a:t> them at Laodicea, and </a:t>
            </a:r>
            <a:r>
              <a:rPr lang="en-US" sz="4800" i="1" dirty="0"/>
              <a:t>for</a:t>
            </a:r>
            <a:r>
              <a:rPr lang="en-US" sz="4800" dirty="0"/>
              <a:t> as many as have not seen my face in the flesh;</a:t>
            </a:r>
          </a:p>
          <a:p>
            <a:pPr marL="0" indent="0">
              <a:buNone/>
            </a:pPr>
            <a:r>
              <a:rPr lang="en-US" sz="4800" b="1" dirty="0" smtClean="0"/>
              <a:t>2. </a:t>
            </a:r>
            <a:r>
              <a:rPr lang="en-US" sz="4800" dirty="0" smtClean="0"/>
              <a:t>That </a:t>
            </a:r>
            <a:r>
              <a:rPr lang="en-US" sz="4800" dirty="0"/>
              <a:t>their hearts might be comforted, being knit together in love, and unto all riches of the full assurance of understanding, to the acknowledgement of the mystery of God, and of the Father, and of Christ;</a:t>
            </a:r>
          </a:p>
          <a:p>
            <a:pPr marL="0" indent="0">
              <a:buNone/>
            </a:pPr>
            <a:r>
              <a:rPr lang="en-US" sz="4800" b="1" dirty="0" smtClean="0"/>
              <a:t>3. </a:t>
            </a:r>
            <a:r>
              <a:rPr lang="en-US" sz="4800" dirty="0" smtClean="0"/>
              <a:t>In </a:t>
            </a:r>
            <a:r>
              <a:rPr lang="en-US" sz="4800" dirty="0"/>
              <a:t>whom are hid all the treasures of wisdom and knowledge.</a:t>
            </a:r>
          </a:p>
          <a:p>
            <a:endParaRPr lang="en-US" dirty="0"/>
          </a:p>
        </p:txBody>
      </p:sp>
    </p:spTree>
    <p:extLst>
      <p:ext uri="{BB962C8B-B14F-4D97-AF65-F5344CB8AC3E}">
        <p14:creationId xmlns:p14="http://schemas.microsoft.com/office/powerpoint/2010/main" xmlns="" val="2643324932"/>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59" y="-152400"/>
            <a:ext cx="9144000" cy="2133600"/>
          </a:xfrm>
        </p:spPr>
        <p:txBody>
          <a:bodyPr>
            <a:normAutofit/>
          </a:bodyPr>
          <a:lstStyle/>
          <a:p>
            <a:pPr algn="ctr"/>
            <a:r>
              <a:rPr lang="en-US" sz="9600" b="1" dirty="0">
                <a:latin typeface="+mn-lt"/>
              </a:rPr>
              <a:t>Colossians 2:1-7</a:t>
            </a:r>
            <a:r>
              <a:rPr lang="en-US" dirty="0"/>
              <a:t/>
            </a:r>
            <a:br>
              <a:rPr lang="en-US" dirty="0"/>
            </a:br>
            <a:endParaRPr lang="en-US" dirty="0"/>
          </a:p>
        </p:txBody>
      </p:sp>
      <p:sp>
        <p:nvSpPr>
          <p:cNvPr id="3" name="Content Placeholder 2"/>
          <p:cNvSpPr>
            <a:spLocks noGrp="1"/>
          </p:cNvSpPr>
          <p:nvPr>
            <p:ph idx="1"/>
          </p:nvPr>
        </p:nvSpPr>
        <p:spPr>
          <a:xfrm>
            <a:off x="34159" y="1143000"/>
            <a:ext cx="9144000" cy="6103938"/>
          </a:xfrm>
        </p:spPr>
        <p:txBody>
          <a:bodyPr>
            <a:normAutofit fontScale="70000" lnSpcReduction="20000"/>
          </a:bodyPr>
          <a:lstStyle/>
          <a:p>
            <a:pPr marL="0" indent="0">
              <a:buNone/>
            </a:pPr>
            <a:r>
              <a:rPr lang="en-US" sz="6000" b="1" dirty="0" smtClean="0"/>
              <a:t>4. </a:t>
            </a:r>
            <a:r>
              <a:rPr lang="en-US" sz="6000" dirty="0" smtClean="0"/>
              <a:t>And </a:t>
            </a:r>
            <a:r>
              <a:rPr lang="en-US" sz="6000" dirty="0"/>
              <a:t>this I say, lest any man should beguile you with enticing words.</a:t>
            </a:r>
          </a:p>
          <a:p>
            <a:pPr marL="0" indent="0">
              <a:buNone/>
            </a:pPr>
            <a:r>
              <a:rPr lang="en-US" sz="6000" b="1" dirty="0" smtClean="0"/>
              <a:t>5. </a:t>
            </a:r>
            <a:r>
              <a:rPr lang="en-US" sz="6000" dirty="0" smtClean="0"/>
              <a:t>For </a:t>
            </a:r>
            <a:r>
              <a:rPr lang="en-US" sz="6000" dirty="0"/>
              <a:t>though I be absent in the flesh, yet am I with you in the spirit, joying and beholding your order, and the </a:t>
            </a:r>
            <a:r>
              <a:rPr lang="en-US" sz="6000" dirty="0" err="1"/>
              <a:t>stedfastness</a:t>
            </a:r>
            <a:r>
              <a:rPr lang="en-US" sz="6000" dirty="0"/>
              <a:t> of your faith in Christ.</a:t>
            </a:r>
          </a:p>
          <a:p>
            <a:pPr marL="0" indent="0">
              <a:buNone/>
            </a:pPr>
            <a:r>
              <a:rPr lang="en-US" sz="6000" b="1" dirty="0" smtClean="0"/>
              <a:t>6. </a:t>
            </a:r>
            <a:r>
              <a:rPr lang="en-US" sz="6000" dirty="0" smtClean="0"/>
              <a:t>As </a:t>
            </a:r>
            <a:r>
              <a:rPr lang="en-US" sz="6000" dirty="0"/>
              <a:t>ye have therefore received Christ Jesus the Lord, </a:t>
            </a:r>
            <a:r>
              <a:rPr lang="en-US" sz="6000" i="1" dirty="0"/>
              <a:t>so</a:t>
            </a:r>
            <a:r>
              <a:rPr lang="en-US" sz="6000" dirty="0"/>
              <a:t> walk ye in him:</a:t>
            </a:r>
          </a:p>
          <a:p>
            <a:pPr marL="0" indent="0">
              <a:buNone/>
            </a:pPr>
            <a:r>
              <a:rPr lang="en-US" sz="6000" b="1" dirty="0" smtClean="0"/>
              <a:t>7. </a:t>
            </a:r>
            <a:r>
              <a:rPr lang="en-US" sz="6000" dirty="0" smtClean="0"/>
              <a:t>Rooted </a:t>
            </a:r>
            <a:r>
              <a:rPr lang="en-US" sz="6000" dirty="0"/>
              <a:t>and built up in him, and </a:t>
            </a:r>
            <a:r>
              <a:rPr lang="en-US" sz="6000" b="1" dirty="0"/>
              <a:t>stablished in the faith</a:t>
            </a:r>
            <a:r>
              <a:rPr lang="en-US" sz="6000" dirty="0"/>
              <a:t>, as ye have been taught, abounding therein with thanksgiving.</a:t>
            </a:r>
          </a:p>
          <a:p>
            <a:endParaRPr lang="en-US" dirty="0"/>
          </a:p>
        </p:txBody>
      </p:sp>
    </p:spTree>
    <p:extLst>
      <p:ext uri="{BB962C8B-B14F-4D97-AF65-F5344CB8AC3E}">
        <p14:creationId xmlns:p14="http://schemas.microsoft.com/office/powerpoint/2010/main" xmlns="" val="3629316908"/>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7184"/>
            <a:ext cx="7886700" cy="1325563"/>
          </a:xfrm>
        </p:spPr>
        <p:txBody>
          <a:bodyPr>
            <a:noAutofit/>
          </a:bodyPr>
          <a:lstStyle/>
          <a:p>
            <a:pPr algn="ctr"/>
            <a:r>
              <a:rPr lang="en-US" sz="9600" b="1" u="sng" dirty="0">
                <a:latin typeface="+mn-lt"/>
              </a:rPr>
              <a:t>Romans </a:t>
            </a:r>
            <a:r>
              <a:rPr lang="en-US" sz="9600" b="1" u="sng" dirty="0" smtClean="0">
                <a:latin typeface="+mn-lt"/>
              </a:rPr>
              <a:t>16:25</a:t>
            </a:r>
            <a:endParaRPr lang="en-US" sz="9600" u="sng" dirty="0">
              <a:latin typeface="+mn-lt"/>
            </a:endParaRPr>
          </a:p>
        </p:txBody>
      </p:sp>
      <p:sp>
        <p:nvSpPr>
          <p:cNvPr id="3" name="Content Placeholder 2"/>
          <p:cNvSpPr>
            <a:spLocks noGrp="1"/>
          </p:cNvSpPr>
          <p:nvPr>
            <p:ph idx="1"/>
          </p:nvPr>
        </p:nvSpPr>
        <p:spPr>
          <a:xfrm>
            <a:off x="-38100" y="1841391"/>
            <a:ext cx="9220200" cy="5032375"/>
          </a:xfrm>
        </p:spPr>
        <p:txBody>
          <a:bodyPr>
            <a:normAutofit fontScale="85000" lnSpcReduction="10000"/>
          </a:bodyPr>
          <a:lstStyle/>
          <a:p>
            <a:pPr marL="0" indent="0" algn="ctr">
              <a:buNone/>
            </a:pPr>
            <a:r>
              <a:rPr lang="en-US" sz="6600" dirty="0" smtClean="0"/>
              <a:t>Now </a:t>
            </a:r>
            <a:r>
              <a:rPr lang="en-US" sz="6600" dirty="0"/>
              <a:t>to him that is of power to stablish you according to my gospel, and the preaching of Jesus Christ, according to the revelation of the mystery, which was kept secret since the world began,</a:t>
            </a:r>
          </a:p>
          <a:p>
            <a:endParaRPr lang="en-US" dirty="0"/>
          </a:p>
        </p:txBody>
      </p:sp>
    </p:spTree>
    <p:extLst>
      <p:ext uri="{BB962C8B-B14F-4D97-AF65-F5344CB8AC3E}">
        <p14:creationId xmlns:p14="http://schemas.microsoft.com/office/powerpoint/2010/main" xmlns="" val="1089728599"/>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9144000" cy="1325563"/>
          </a:xfrm>
        </p:spPr>
        <p:txBody>
          <a:bodyPr>
            <a:normAutofit fontScale="90000"/>
          </a:bodyPr>
          <a:lstStyle/>
          <a:p>
            <a:r>
              <a:rPr lang="en-US" sz="8900" b="1" u="sng" dirty="0">
                <a:latin typeface="+mn-lt"/>
              </a:rPr>
              <a:t>1 Thessalonians 3:13</a:t>
            </a:r>
            <a:r>
              <a:rPr lang="en-US" sz="8900" b="1" dirty="0"/>
              <a:t> </a:t>
            </a:r>
            <a:r>
              <a:rPr lang="en-US" sz="8900" dirty="0"/>
              <a:t> </a:t>
            </a:r>
            <a:r>
              <a:rPr lang="en-US" dirty="0"/>
              <a:t/>
            </a:r>
            <a:br>
              <a:rPr lang="en-US" dirty="0"/>
            </a:br>
            <a:endParaRPr lang="en-US" dirty="0"/>
          </a:p>
        </p:txBody>
      </p:sp>
      <p:sp>
        <p:nvSpPr>
          <p:cNvPr id="3" name="Content Placeholder 2"/>
          <p:cNvSpPr>
            <a:spLocks noGrp="1"/>
          </p:cNvSpPr>
          <p:nvPr>
            <p:ph idx="1"/>
          </p:nvPr>
        </p:nvSpPr>
        <p:spPr>
          <a:xfrm>
            <a:off x="0" y="1825624"/>
            <a:ext cx="9144000" cy="5032375"/>
          </a:xfrm>
        </p:spPr>
        <p:txBody>
          <a:bodyPr>
            <a:normAutofit fontScale="85000" lnSpcReduction="20000"/>
          </a:bodyPr>
          <a:lstStyle/>
          <a:p>
            <a:pPr marL="0" indent="0" algn="ctr">
              <a:buNone/>
            </a:pPr>
            <a:r>
              <a:rPr lang="en-US" sz="7200" dirty="0" smtClean="0"/>
              <a:t>To </a:t>
            </a:r>
            <a:r>
              <a:rPr lang="en-US" sz="7200" dirty="0"/>
              <a:t>the end he may stablish your hearts </a:t>
            </a:r>
            <a:r>
              <a:rPr lang="en-US" sz="7200" dirty="0" err="1"/>
              <a:t>unblameable</a:t>
            </a:r>
            <a:r>
              <a:rPr lang="en-US" sz="7200" dirty="0"/>
              <a:t> in holiness before God, even our Father, at the coming of our Lord Jesus Christ with all his saints.</a:t>
            </a:r>
          </a:p>
          <a:p>
            <a:endParaRPr lang="en-US" dirty="0"/>
          </a:p>
        </p:txBody>
      </p:sp>
    </p:spTree>
    <p:extLst>
      <p:ext uri="{BB962C8B-B14F-4D97-AF65-F5344CB8AC3E}">
        <p14:creationId xmlns:p14="http://schemas.microsoft.com/office/powerpoint/2010/main" xmlns="" val="2902256861"/>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28650" y="1143000"/>
            <a:ext cx="7886700" cy="4351338"/>
          </a:xfrm>
        </p:spPr>
        <p:txBody>
          <a:bodyPr/>
          <a:lstStyle/>
          <a:p>
            <a:pPr marL="0" indent="0" algn="ctr">
              <a:buNone/>
            </a:pPr>
            <a:r>
              <a:rPr lang="en-US" sz="9600" b="1" dirty="0"/>
              <a:t>So how are we “stablished in the faith”?</a:t>
            </a:r>
            <a:endParaRPr lang="en-US" sz="9600" dirty="0"/>
          </a:p>
          <a:p>
            <a:endParaRPr lang="en-US" dirty="0"/>
          </a:p>
        </p:txBody>
      </p:sp>
    </p:spTree>
    <p:extLst>
      <p:ext uri="{BB962C8B-B14F-4D97-AF65-F5344CB8AC3E}">
        <p14:creationId xmlns:p14="http://schemas.microsoft.com/office/powerpoint/2010/main" xmlns="" val="979712022"/>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30451"/>
            <a:ext cx="7886700" cy="1919289"/>
          </a:xfrm>
        </p:spPr>
        <p:txBody>
          <a:bodyPr>
            <a:normAutofit/>
          </a:bodyPr>
          <a:lstStyle/>
          <a:p>
            <a:pPr algn="ctr"/>
            <a:r>
              <a:rPr lang="en-US" sz="9600" b="1" u="sng" dirty="0">
                <a:latin typeface="+mn-lt"/>
              </a:rPr>
              <a:t>Study</a:t>
            </a:r>
            <a:r>
              <a:rPr lang="en-US" dirty="0"/>
              <a:t/>
            </a:r>
            <a:br>
              <a:rPr lang="en-US" dirty="0"/>
            </a:br>
            <a:endParaRPr lang="en-US" dirty="0"/>
          </a:p>
        </p:txBody>
      </p:sp>
      <p:sp>
        <p:nvSpPr>
          <p:cNvPr id="3" name="Content Placeholder 2"/>
          <p:cNvSpPr>
            <a:spLocks noGrp="1"/>
          </p:cNvSpPr>
          <p:nvPr>
            <p:ph idx="1"/>
          </p:nvPr>
        </p:nvSpPr>
        <p:spPr>
          <a:xfrm>
            <a:off x="0" y="1524000"/>
            <a:ext cx="9144000" cy="5032375"/>
          </a:xfrm>
        </p:spPr>
        <p:txBody>
          <a:bodyPr>
            <a:normAutofit fontScale="92500" lnSpcReduction="10000"/>
          </a:bodyPr>
          <a:lstStyle/>
          <a:p>
            <a:pPr marL="0" indent="0" algn="ctr">
              <a:buNone/>
            </a:pPr>
            <a:r>
              <a:rPr lang="en-US" sz="7200" u="sng" dirty="0" smtClean="0"/>
              <a:t>Getting </a:t>
            </a:r>
            <a:r>
              <a:rPr lang="en-US" sz="7200" u="sng" dirty="0"/>
              <a:t>the doctrine in </a:t>
            </a:r>
            <a:r>
              <a:rPr lang="en-US" sz="7200" u="sng" dirty="0" smtClean="0"/>
              <a:t>YOU </a:t>
            </a:r>
            <a:r>
              <a:rPr lang="en-US" sz="7200" dirty="0"/>
              <a:t> </a:t>
            </a:r>
            <a:r>
              <a:rPr lang="en-US" sz="7200" dirty="0" smtClean="0"/>
              <a:t>Rightly </a:t>
            </a:r>
            <a:r>
              <a:rPr lang="en-US" sz="7200" dirty="0"/>
              <a:t>divided </a:t>
            </a:r>
            <a:r>
              <a:rPr lang="en-US" sz="7200" dirty="0" smtClean="0"/>
              <a:t>        </a:t>
            </a:r>
            <a:r>
              <a:rPr lang="en-US" sz="7200" b="1" dirty="0" smtClean="0"/>
              <a:t>(2 </a:t>
            </a:r>
            <a:r>
              <a:rPr lang="en-US" sz="7200" b="1" dirty="0"/>
              <a:t>Timothy 2:15)</a:t>
            </a:r>
            <a:r>
              <a:rPr lang="en-US" sz="7200" dirty="0"/>
              <a:t> to internalize the doctrine. </a:t>
            </a:r>
            <a:r>
              <a:rPr lang="en-US" sz="7200" b="1" dirty="0"/>
              <a:t>Getting doctrine from our head into our </a:t>
            </a:r>
            <a:r>
              <a:rPr lang="en-US" sz="7200" b="1" dirty="0" smtClean="0"/>
              <a:t>hearts</a:t>
            </a:r>
            <a:endParaRPr lang="en-US" sz="7200" dirty="0"/>
          </a:p>
          <a:p>
            <a:endParaRPr lang="en-US" dirty="0"/>
          </a:p>
        </p:txBody>
      </p:sp>
    </p:spTree>
    <p:extLst>
      <p:ext uri="{BB962C8B-B14F-4D97-AF65-F5344CB8AC3E}">
        <p14:creationId xmlns:p14="http://schemas.microsoft.com/office/powerpoint/2010/main" xmlns="" val="669162864"/>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9600" b="1" u="sng" dirty="0">
                <a:latin typeface="+mn-lt"/>
              </a:rPr>
              <a:t>Ephesians 5:17</a:t>
            </a:r>
            <a:r>
              <a:rPr lang="en-US" dirty="0"/>
              <a:t/>
            </a:r>
            <a:br>
              <a:rPr lang="en-US" dirty="0"/>
            </a:br>
            <a:endParaRPr lang="en-US" dirty="0"/>
          </a:p>
        </p:txBody>
      </p:sp>
      <p:sp>
        <p:nvSpPr>
          <p:cNvPr id="3" name="Content Placeholder 2"/>
          <p:cNvSpPr>
            <a:spLocks noGrp="1"/>
          </p:cNvSpPr>
          <p:nvPr>
            <p:ph idx="1"/>
          </p:nvPr>
        </p:nvSpPr>
        <p:spPr>
          <a:xfrm>
            <a:off x="0" y="1825624"/>
            <a:ext cx="9144000" cy="5032375"/>
          </a:xfrm>
        </p:spPr>
        <p:txBody>
          <a:bodyPr>
            <a:noAutofit/>
          </a:bodyPr>
          <a:lstStyle/>
          <a:p>
            <a:pPr marL="0" indent="0" algn="ctr">
              <a:buNone/>
            </a:pPr>
            <a:r>
              <a:rPr lang="en-US" sz="8000" dirty="0" smtClean="0"/>
              <a:t>Wherefore </a:t>
            </a:r>
            <a:r>
              <a:rPr lang="en-US" sz="8000" dirty="0"/>
              <a:t>be ye not unwise, but understanding what the will of the Lord </a:t>
            </a:r>
            <a:r>
              <a:rPr lang="en-US" sz="8000" i="1" dirty="0"/>
              <a:t>is</a:t>
            </a:r>
            <a:r>
              <a:rPr lang="en-US" sz="8000" dirty="0" smtClean="0"/>
              <a:t>.</a:t>
            </a:r>
            <a:endParaRPr lang="en-US" sz="8000" dirty="0"/>
          </a:p>
        </p:txBody>
      </p:sp>
    </p:spTree>
    <p:extLst>
      <p:ext uri="{BB962C8B-B14F-4D97-AF65-F5344CB8AC3E}">
        <p14:creationId xmlns:p14="http://schemas.microsoft.com/office/powerpoint/2010/main" xmlns="" val="413735075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9600" b="1" dirty="0"/>
              <a:t>Salvation comes </a:t>
            </a:r>
            <a:endParaRPr lang="en-US" sz="9600" b="1" dirty="0" smtClean="0"/>
          </a:p>
          <a:p>
            <a:pPr marL="0" indent="0" algn="ctr">
              <a:buNone/>
            </a:pPr>
            <a:r>
              <a:rPr lang="en-US" sz="9600" b="1" dirty="0" smtClean="0"/>
              <a:t>First</a:t>
            </a:r>
            <a:endParaRPr lang="en-US" sz="9600" b="1" dirty="0"/>
          </a:p>
          <a:p>
            <a:endParaRPr lang="en-US" dirty="0"/>
          </a:p>
        </p:txBody>
      </p:sp>
    </p:spTree>
    <p:extLst>
      <p:ext uri="{BB962C8B-B14F-4D97-AF65-F5344CB8AC3E}">
        <p14:creationId xmlns:p14="http://schemas.microsoft.com/office/powerpoint/2010/main" xmlns="" val="3664394103"/>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8600"/>
            <a:ext cx="7886700" cy="2057400"/>
          </a:xfrm>
        </p:spPr>
        <p:txBody>
          <a:bodyPr>
            <a:normAutofit/>
          </a:bodyPr>
          <a:lstStyle/>
          <a:p>
            <a:pPr algn="ctr"/>
            <a:r>
              <a:rPr lang="en-US" sz="9600" b="1" u="sng" dirty="0">
                <a:latin typeface="+mn-lt"/>
              </a:rPr>
              <a:t>1 Timothy 2:4</a:t>
            </a:r>
            <a:r>
              <a:rPr lang="en-US" dirty="0"/>
              <a:t/>
            </a:r>
            <a:br>
              <a:rPr lang="en-US" dirty="0"/>
            </a:br>
            <a:endParaRPr lang="en-US" dirty="0"/>
          </a:p>
        </p:txBody>
      </p:sp>
      <p:sp>
        <p:nvSpPr>
          <p:cNvPr id="3" name="Content Placeholder 2"/>
          <p:cNvSpPr>
            <a:spLocks noGrp="1"/>
          </p:cNvSpPr>
          <p:nvPr>
            <p:ph idx="1"/>
          </p:nvPr>
        </p:nvSpPr>
        <p:spPr>
          <a:xfrm>
            <a:off x="0" y="1676400"/>
            <a:ext cx="9144000" cy="5181600"/>
          </a:xfrm>
        </p:spPr>
        <p:txBody>
          <a:bodyPr>
            <a:normAutofit lnSpcReduction="10000"/>
          </a:bodyPr>
          <a:lstStyle/>
          <a:p>
            <a:pPr marL="0" indent="0" algn="ctr">
              <a:buNone/>
            </a:pPr>
            <a:r>
              <a:rPr lang="en-US" sz="8000" dirty="0" smtClean="0"/>
              <a:t>Who </a:t>
            </a:r>
            <a:r>
              <a:rPr lang="en-US" sz="8000" dirty="0"/>
              <a:t>will have all men to be saved, and to come unto the knowledge of the </a:t>
            </a:r>
            <a:r>
              <a:rPr lang="en-US" sz="8000" b="1" dirty="0"/>
              <a:t>truth</a:t>
            </a:r>
            <a:r>
              <a:rPr lang="en-US" sz="8000" dirty="0"/>
              <a:t>.</a:t>
            </a:r>
          </a:p>
          <a:p>
            <a:pPr algn="ctr"/>
            <a:endParaRPr lang="en-US" dirty="0"/>
          </a:p>
        </p:txBody>
      </p:sp>
    </p:spTree>
    <p:extLst>
      <p:ext uri="{BB962C8B-B14F-4D97-AF65-F5344CB8AC3E}">
        <p14:creationId xmlns:p14="http://schemas.microsoft.com/office/powerpoint/2010/main" xmlns="" val="3303064240"/>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5652"/>
            <a:ext cx="7886700" cy="1325563"/>
          </a:xfrm>
        </p:spPr>
        <p:txBody>
          <a:bodyPr>
            <a:noAutofit/>
          </a:bodyPr>
          <a:lstStyle/>
          <a:p>
            <a:pPr algn="ctr"/>
            <a:r>
              <a:rPr lang="en-US" sz="9600" b="1" u="sng" dirty="0">
                <a:latin typeface="+mn-lt"/>
              </a:rPr>
              <a:t>John </a:t>
            </a:r>
            <a:r>
              <a:rPr lang="en-US" sz="9600" b="1" u="sng" dirty="0" smtClean="0">
                <a:latin typeface="+mn-lt"/>
              </a:rPr>
              <a:t>14:6</a:t>
            </a:r>
            <a:endParaRPr lang="en-US" sz="9600" b="1" dirty="0">
              <a:latin typeface="+mn-lt"/>
            </a:endParaRPr>
          </a:p>
        </p:txBody>
      </p:sp>
      <p:sp>
        <p:nvSpPr>
          <p:cNvPr id="3" name="Content Placeholder 2"/>
          <p:cNvSpPr>
            <a:spLocks noGrp="1"/>
          </p:cNvSpPr>
          <p:nvPr>
            <p:ph idx="1"/>
          </p:nvPr>
        </p:nvSpPr>
        <p:spPr>
          <a:xfrm>
            <a:off x="0" y="1825624"/>
            <a:ext cx="9144000" cy="5032375"/>
          </a:xfrm>
        </p:spPr>
        <p:txBody>
          <a:bodyPr>
            <a:normAutofit fontScale="85000" lnSpcReduction="20000"/>
          </a:bodyPr>
          <a:lstStyle/>
          <a:p>
            <a:pPr marL="0" indent="0" algn="ctr">
              <a:buNone/>
            </a:pPr>
            <a:r>
              <a:rPr lang="en-US" sz="8800" dirty="0" smtClean="0"/>
              <a:t>Jesus </a:t>
            </a:r>
            <a:r>
              <a:rPr lang="en-US" sz="8800" dirty="0" err="1"/>
              <a:t>saith</a:t>
            </a:r>
            <a:r>
              <a:rPr lang="en-US" sz="8800" dirty="0"/>
              <a:t> unto him, I am the way, </a:t>
            </a:r>
            <a:r>
              <a:rPr lang="en-US" sz="8800" b="1" dirty="0"/>
              <a:t>the truth</a:t>
            </a:r>
            <a:r>
              <a:rPr lang="en-US" sz="8800" dirty="0"/>
              <a:t>, and the life: no man cometh unto the Father, but by </a:t>
            </a:r>
            <a:r>
              <a:rPr lang="en-US" sz="8800" dirty="0" smtClean="0"/>
              <a:t>me.</a:t>
            </a:r>
            <a:endParaRPr lang="en-US" sz="8800" dirty="0"/>
          </a:p>
          <a:p>
            <a:endParaRPr lang="en-US" dirty="0"/>
          </a:p>
        </p:txBody>
      </p:sp>
    </p:spTree>
    <p:extLst>
      <p:ext uri="{BB962C8B-B14F-4D97-AF65-F5344CB8AC3E}">
        <p14:creationId xmlns:p14="http://schemas.microsoft.com/office/powerpoint/2010/main" xmlns="" val="3872649941"/>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8600"/>
            <a:ext cx="7886700" cy="1597025"/>
          </a:xfrm>
        </p:spPr>
        <p:txBody>
          <a:bodyPr>
            <a:normAutofit fontScale="90000"/>
          </a:bodyPr>
          <a:lstStyle/>
          <a:p>
            <a:pPr algn="ctr"/>
            <a:r>
              <a:rPr lang="en-US" sz="9600" b="1" u="sng" dirty="0" smtClean="0">
                <a:latin typeface="+mn-lt"/>
              </a:rPr>
              <a:t>2 </a:t>
            </a:r>
            <a:r>
              <a:rPr lang="en-US" sz="9600" b="1" u="sng" dirty="0">
                <a:latin typeface="+mn-lt"/>
              </a:rPr>
              <a:t>Timothy 2:7</a:t>
            </a:r>
            <a:r>
              <a:rPr lang="en-US" dirty="0"/>
              <a:t/>
            </a:r>
            <a:br>
              <a:rPr lang="en-US" dirty="0"/>
            </a:br>
            <a:endParaRPr lang="en-US" dirty="0"/>
          </a:p>
        </p:txBody>
      </p:sp>
      <p:sp>
        <p:nvSpPr>
          <p:cNvPr id="3" name="Content Placeholder 2"/>
          <p:cNvSpPr>
            <a:spLocks noGrp="1"/>
          </p:cNvSpPr>
          <p:nvPr>
            <p:ph idx="1"/>
          </p:nvPr>
        </p:nvSpPr>
        <p:spPr>
          <a:xfrm>
            <a:off x="0" y="1825625"/>
            <a:ext cx="9067800" cy="5032375"/>
          </a:xfrm>
        </p:spPr>
        <p:txBody>
          <a:bodyPr>
            <a:normAutofit fontScale="92500"/>
          </a:bodyPr>
          <a:lstStyle/>
          <a:p>
            <a:pPr marL="0" indent="0" algn="ctr">
              <a:buNone/>
            </a:pPr>
            <a:r>
              <a:rPr lang="en-US" sz="8800" dirty="0" smtClean="0"/>
              <a:t>Consider </a:t>
            </a:r>
            <a:r>
              <a:rPr lang="en-US" sz="8800" dirty="0"/>
              <a:t>what I say; and the Lord give thee understanding in all things.</a:t>
            </a:r>
          </a:p>
          <a:p>
            <a:endParaRPr lang="en-US" dirty="0"/>
          </a:p>
        </p:txBody>
      </p:sp>
    </p:spTree>
    <p:extLst>
      <p:ext uri="{BB962C8B-B14F-4D97-AF65-F5344CB8AC3E}">
        <p14:creationId xmlns:p14="http://schemas.microsoft.com/office/powerpoint/2010/main" xmlns="" val="2605883810"/>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28650" y="1371600"/>
            <a:ext cx="7886700" cy="4351338"/>
          </a:xfrm>
        </p:spPr>
        <p:txBody>
          <a:bodyPr/>
          <a:lstStyle/>
          <a:p>
            <a:pPr marL="0" indent="0" algn="ctr">
              <a:buNone/>
            </a:pPr>
            <a:r>
              <a:rPr lang="en-US" sz="9600" b="1" dirty="0"/>
              <a:t>But Paul says knowledge </a:t>
            </a:r>
            <a:r>
              <a:rPr lang="en-US" sz="9600" b="1" dirty="0" err="1"/>
              <a:t>puffeth</a:t>
            </a:r>
            <a:r>
              <a:rPr lang="en-US" sz="9600" b="1" dirty="0"/>
              <a:t> up (?)</a:t>
            </a:r>
          </a:p>
          <a:p>
            <a:endParaRPr lang="en-US" dirty="0"/>
          </a:p>
        </p:txBody>
      </p:sp>
    </p:spTree>
    <p:extLst>
      <p:ext uri="{BB962C8B-B14F-4D97-AF65-F5344CB8AC3E}">
        <p14:creationId xmlns:p14="http://schemas.microsoft.com/office/powerpoint/2010/main" xmlns="" val="521503505"/>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0510"/>
            <a:ext cx="9144000" cy="1325563"/>
          </a:xfrm>
        </p:spPr>
        <p:txBody>
          <a:bodyPr>
            <a:noAutofit/>
          </a:bodyPr>
          <a:lstStyle/>
          <a:p>
            <a:r>
              <a:rPr lang="en-US" sz="9600" b="1" u="sng" dirty="0">
                <a:latin typeface="+mn-lt"/>
              </a:rPr>
              <a:t>1 Corinthians 8:1</a:t>
            </a:r>
            <a:endParaRPr lang="en-US" sz="9600" u="sng" dirty="0">
              <a:latin typeface="+mn-lt"/>
            </a:endParaRPr>
          </a:p>
        </p:txBody>
      </p:sp>
      <p:sp>
        <p:nvSpPr>
          <p:cNvPr id="3" name="Content Placeholder 2"/>
          <p:cNvSpPr>
            <a:spLocks noGrp="1"/>
          </p:cNvSpPr>
          <p:nvPr>
            <p:ph idx="1"/>
          </p:nvPr>
        </p:nvSpPr>
        <p:spPr>
          <a:xfrm>
            <a:off x="-2628" y="1371600"/>
            <a:ext cx="9144000" cy="4351338"/>
          </a:xfrm>
        </p:spPr>
        <p:txBody>
          <a:bodyPr>
            <a:noAutofit/>
          </a:bodyPr>
          <a:lstStyle/>
          <a:p>
            <a:pPr marL="0" indent="0" algn="ctr">
              <a:buNone/>
            </a:pPr>
            <a:r>
              <a:rPr lang="en-US" sz="6600" dirty="0" smtClean="0"/>
              <a:t>Now </a:t>
            </a:r>
            <a:r>
              <a:rPr lang="en-US" sz="6600" dirty="0"/>
              <a:t>as touching things offered unto idols, we know that we all have knowledge. </a:t>
            </a:r>
            <a:r>
              <a:rPr lang="en-US" sz="6600" dirty="0" smtClean="0"/>
              <a:t>                        Knowledge</a:t>
            </a:r>
            <a:r>
              <a:rPr lang="en-US" sz="6600" dirty="0"/>
              <a:t> </a:t>
            </a:r>
            <a:r>
              <a:rPr lang="en-US" sz="6600" dirty="0" err="1"/>
              <a:t>puffeth</a:t>
            </a:r>
            <a:r>
              <a:rPr lang="en-US" sz="6600" dirty="0"/>
              <a:t> up, but charity </a:t>
            </a:r>
            <a:r>
              <a:rPr lang="en-US" sz="6600" dirty="0" err="1"/>
              <a:t>edifieth</a:t>
            </a:r>
            <a:r>
              <a:rPr lang="en-US" sz="6600" dirty="0"/>
              <a:t>.</a:t>
            </a:r>
          </a:p>
        </p:txBody>
      </p:sp>
    </p:spTree>
    <p:extLst>
      <p:ext uri="{BB962C8B-B14F-4D97-AF65-F5344CB8AC3E}">
        <p14:creationId xmlns:p14="http://schemas.microsoft.com/office/powerpoint/2010/main" xmlns="" val="877632447"/>
      </p:ext>
    </p:extLst>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7492"/>
            <a:ext cx="9144000" cy="1325563"/>
          </a:xfrm>
        </p:spPr>
        <p:txBody>
          <a:bodyPr>
            <a:normAutofit fontScale="90000"/>
          </a:bodyPr>
          <a:lstStyle/>
          <a:p>
            <a:pPr algn="ctr"/>
            <a:r>
              <a:rPr lang="en-US" sz="8900" b="1" u="sng" dirty="0">
                <a:latin typeface="+mn-lt"/>
              </a:rPr>
              <a:t>1 Thessalonians 2:13</a:t>
            </a:r>
            <a:r>
              <a:rPr lang="en-US" dirty="0"/>
              <a:t/>
            </a:r>
            <a:br>
              <a:rPr lang="en-US" dirty="0"/>
            </a:br>
            <a:endParaRPr lang="en-US" dirty="0"/>
          </a:p>
        </p:txBody>
      </p:sp>
      <p:sp>
        <p:nvSpPr>
          <p:cNvPr id="3" name="Content Placeholder 2"/>
          <p:cNvSpPr>
            <a:spLocks noGrp="1"/>
          </p:cNvSpPr>
          <p:nvPr>
            <p:ph idx="1"/>
          </p:nvPr>
        </p:nvSpPr>
        <p:spPr>
          <a:xfrm>
            <a:off x="0" y="1447800"/>
            <a:ext cx="9144000" cy="5638800"/>
          </a:xfrm>
        </p:spPr>
        <p:txBody>
          <a:bodyPr>
            <a:normAutofit fontScale="77500" lnSpcReduction="20000"/>
          </a:bodyPr>
          <a:lstStyle/>
          <a:p>
            <a:pPr marL="0" indent="0" algn="ctr">
              <a:buNone/>
            </a:pPr>
            <a:r>
              <a:rPr lang="en-US" sz="7200" dirty="0" smtClean="0"/>
              <a:t>For </a:t>
            </a:r>
            <a:r>
              <a:rPr lang="en-US" sz="7200" dirty="0"/>
              <a:t>this cause also thank we God without ceasing, because, when ye received the word of God which ye heard of us, ye received </a:t>
            </a:r>
            <a:r>
              <a:rPr lang="en-US" sz="7200" i="1" dirty="0"/>
              <a:t>it</a:t>
            </a:r>
            <a:r>
              <a:rPr lang="en-US" sz="7200" dirty="0"/>
              <a:t> not </a:t>
            </a:r>
            <a:r>
              <a:rPr lang="en-US" sz="7200" i="1" dirty="0"/>
              <a:t>as</a:t>
            </a:r>
            <a:r>
              <a:rPr lang="en-US" sz="7200" dirty="0"/>
              <a:t> the word of men, but as it is in truth, the word of God, which </a:t>
            </a:r>
            <a:r>
              <a:rPr lang="en-US" sz="7200" b="1" dirty="0"/>
              <a:t>effectually </a:t>
            </a:r>
            <a:r>
              <a:rPr lang="en-US" sz="7200" b="1" dirty="0" err="1"/>
              <a:t>worketh</a:t>
            </a:r>
            <a:r>
              <a:rPr lang="en-US" sz="7200" b="1" dirty="0"/>
              <a:t> </a:t>
            </a:r>
            <a:r>
              <a:rPr lang="en-US" sz="7200" dirty="0"/>
              <a:t>also in you that believe.</a:t>
            </a:r>
          </a:p>
          <a:p>
            <a:endParaRPr lang="en-US" dirty="0"/>
          </a:p>
        </p:txBody>
      </p:sp>
    </p:spTree>
    <p:extLst>
      <p:ext uri="{BB962C8B-B14F-4D97-AF65-F5344CB8AC3E}">
        <p14:creationId xmlns:p14="http://schemas.microsoft.com/office/powerpoint/2010/main" xmlns="" val="1158293830"/>
      </p:ext>
    </p:extLst>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4989"/>
            <a:ext cx="7886700" cy="2057400"/>
          </a:xfrm>
        </p:spPr>
        <p:txBody>
          <a:bodyPr>
            <a:normAutofit/>
          </a:bodyPr>
          <a:lstStyle/>
          <a:p>
            <a:pPr algn="ctr"/>
            <a:r>
              <a:rPr lang="en-US" sz="9600" b="1" u="sng" dirty="0">
                <a:latin typeface="+mn-lt"/>
              </a:rPr>
              <a:t>Prayer</a:t>
            </a:r>
            <a:r>
              <a:rPr lang="en-US" dirty="0"/>
              <a:t/>
            </a:r>
            <a:br>
              <a:rPr lang="en-US" dirty="0"/>
            </a:br>
            <a:endParaRPr lang="en-US" dirty="0"/>
          </a:p>
        </p:txBody>
      </p:sp>
      <p:sp>
        <p:nvSpPr>
          <p:cNvPr id="3" name="Content Placeholder 2"/>
          <p:cNvSpPr>
            <a:spLocks noGrp="1"/>
          </p:cNvSpPr>
          <p:nvPr>
            <p:ph idx="1"/>
          </p:nvPr>
        </p:nvSpPr>
        <p:spPr>
          <a:xfrm>
            <a:off x="228600" y="1676400"/>
            <a:ext cx="9144000" cy="5486400"/>
          </a:xfrm>
        </p:spPr>
        <p:txBody>
          <a:bodyPr>
            <a:normAutofit fontScale="92500" lnSpcReduction="20000"/>
          </a:bodyPr>
          <a:lstStyle/>
          <a:p>
            <a:pPr marL="0" indent="0">
              <a:buNone/>
            </a:pPr>
            <a:r>
              <a:rPr lang="en-US" sz="8000" b="1" dirty="0" smtClean="0"/>
              <a:t> </a:t>
            </a:r>
            <a:r>
              <a:rPr lang="en-US" sz="8000" dirty="0"/>
              <a:t>“ The breath of the </a:t>
            </a:r>
            <a:r>
              <a:rPr lang="en-US" sz="8000" dirty="0" smtClean="0"/>
              <a:t>Christian/The </a:t>
            </a:r>
            <a:r>
              <a:rPr lang="en-US" sz="8000" dirty="0"/>
              <a:t>Life blood of the Christian”  </a:t>
            </a:r>
            <a:r>
              <a:rPr lang="en-US" sz="8000" b="1" dirty="0"/>
              <a:t>Activates the doctrine within you</a:t>
            </a:r>
            <a:r>
              <a:rPr lang="en-US" sz="8000" dirty="0"/>
              <a:t>.  It gets it going! It changes you!</a:t>
            </a:r>
          </a:p>
          <a:p>
            <a:endParaRPr lang="en-US" dirty="0"/>
          </a:p>
        </p:txBody>
      </p:sp>
    </p:spTree>
    <p:extLst>
      <p:ext uri="{BB962C8B-B14F-4D97-AF65-F5344CB8AC3E}">
        <p14:creationId xmlns:p14="http://schemas.microsoft.com/office/powerpoint/2010/main" xmlns="" val="3794270625"/>
      </p:ext>
    </p:extLst>
  </p:cSld>
  <p:clrMapOvr>
    <a:masterClrMapping/>
  </p:clrMapOvr>
  <p:transition spd="slow">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2133600"/>
          </a:xfrm>
        </p:spPr>
        <p:txBody>
          <a:bodyPr>
            <a:normAutofit fontScale="90000"/>
          </a:bodyPr>
          <a:lstStyle/>
          <a:p>
            <a:pPr algn="ctr"/>
            <a:r>
              <a:rPr lang="en-US" sz="9600" b="1" u="sng" dirty="0">
                <a:latin typeface="+mn-lt"/>
              </a:rPr>
              <a:t>1 Corinthians 8:3</a:t>
            </a:r>
            <a:r>
              <a:rPr lang="en-US" dirty="0"/>
              <a:t/>
            </a:r>
            <a:br>
              <a:rPr lang="en-US" dirty="0"/>
            </a:br>
            <a:endParaRPr lang="en-US" dirty="0"/>
          </a:p>
        </p:txBody>
      </p:sp>
      <p:sp>
        <p:nvSpPr>
          <p:cNvPr id="3" name="Content Placeholder 2"/>
          <p:cNvSpPr>
            <a:spLocks noGrp="1"/>
          </p:cNvSpPr>
          <p:nvPr>
            <p:ph idx="1"/>
          </p:nvPr>
        </p:nvSpPr>
        <p:spPr>
          <a:xfrm>
            <a:off x="0" y="1825624"/>
            <a:ext cx="9144000" cy="5032375"/>
          </a:xfrm>
        </p:spPr>
        <p:txBody>
          <a:bodyPr>
            <a:normAutofit/>
          </a:bodyPr>
          <a:lstStyle/>
          <a:p>
            <a:pPr marL="0" indent="0" algn="ctr">
              <a:buNone/>
            </a:pPr>
            <a:r>
              <a:rPr lang="en-US" sz="8800" dirty="0" smtClean="0"/>
              <a:t>But </a:t>
            </a:r>
            <a:r>
              <a:rPr lang="en-US" sz="8800" dirty="0"/>
              <a:t>if any man love </a:t>
            </a:r>
            <a:r>
              <a:rPr lang="en-US" sz="8800" dirty="0" smtClean="0"/>
              <a:t>      God</a:t>
            </a:r>
            <a:r>
              <a:rPr lang="en-US" sz="8800" dirty="0"/>
              <a:t>, the same is known of him.</a:t>
            </a:r>
          </a:p>
          <a:p>
            <a:endParaRPr lang="en-US" dirty="0"/>
          </a:p>
        </p:txBody>
      </p:sp>
    </p:spTree>
    <p:extLst>
      <p:ext uri="{BB962C8B-B14F-4D97-AF65-F5344CB8AC3E}">
        <p14:creationId xmlns:p14="http://schemas.microsoft.com/office/powerpoint/2010/main" xmlns="" val="3606963395"/>
      </p:ext>
    </p:extLst>
  </p:cSld>
  <p:clrMapOvr>
    <a:masterClrMapping/>
  </p:clrMapOvr>
  <p:transition spd="slow">
    <p:push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9144000" cy="1325563"/>
          </a:xfrm>
        </p:spPr>
        <p:txBody>
          <a:bodyPr>
            <a:noAutofit/>
          </a:bodyPr>
          <a:lstStyle/>
          <a:p>
            <a:r>
              <a:rPr lang="en-US" sz="9600" b="1" dirty="0" smtClean="0">
                <a:latin typeface="+mn-lt"/>
              </a:rPr>
              <a:t>   </a:t>
            </a:r>
            <a:r>
              <a:rPr lang="en-US" sz="9600" b="1" u="sng" dirty="0" smtClean="0">
                <a:latin typeface="+mn-lt"/>
              </a:rPr>
              <a:t>Wrong </a:t>
            </a:r>
            <a:r>
              <a:rPr lang="en-US" sz="9600" b="1" u="sng" dirty="0">
                <a:latin typeface="+mn-lt"/>
              </a:rPr>
              <a:t>prayer…</a:t>
            </a:r>
          </a:p>
        </p:txBody>
      </p:sp>
      <p:sp>
        <p:nvSpPr>
          <p:cNvPr id="3" name="Content Placeholder 2"/>
          <p:cNvSpPr>
            <a:spLocks noGrp="1"/>
          </p:cNvSpPr>
          <p:nvPr>
            <p:ph idx="1"/>
          </p:nvPr>
        </p:nvSpPr>
        <p:spPr>
          <a:xfrm>
            <a:off x="0" y="1825624"/>
            <a:ext cx="9144000" cy="5032375"/>
          </a:xfrm>
        </p:spPr>
        <p:txBody>
          <a:bodyPr>
            <a:normAutofit fontScale="92500" lnSpcReduction="10000"/>
          </a:bodyPr>
          <a:lstStyle/>
          <a:p>
            <a:pPr marL="0" indent="0" algn="ctr">
              <a:buNone/>
            </a:pPr>
            <a:r>
              <a:rPr lang="en-US" sz="8000" dirty="0" smtClean="0"/>
              <a:t>Matthew 6</a:t>
            </a:r>
            <a:r>
              <a:rPr lang="en-US" sz="8000" dirty="0"/>
              <a:t>, How we </a:t>
            </a:r>
            <a:r>
              <a:rPr lang="en-US" sz="8000" dirty="0" smtClean="0"/>
              <a:t>used </a:t>
            </a:r>
            <a:r>
              <a:rPr lang="en-US" sz="8000" dirty="0"/>
              <a:t>to pray in church ignorant of the revelation of the mystery.</a:t>
            </a:r>
          </a:p>
          <a:p>
            <a:pPr algn="ctr"/>
            <a:endParaRPr lang="en-US" dirty="0"/>
          </a:p>
        </p:txBody>
      </p:sp>
    </p:spTree>
    <p:extLst>
      <p:ext uri="{BB962C8B-B14F-4D97-AF65-F5344CB8AC3E}">
        <p14:creationId xmlns:p14="http://schemas.microsoft.com/office/powerpoint/2010/main" xmlns="" val="2792118350"/>
      </p:ext>
    </p:extLst>
  </p:cSld>
  <p:clrMapOvr>
    <a:masterClrMapping/>
  </p:clrMapOvr>
  <p:transition spd="slow">
    <p:push di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6200"/>
            <a:ext cx="7886700" cy="1905000"/>
          </a:xfrm>
        </p:spPr>
        <p:txBody>
          <a:bodyPr>
            <a:normAutofit/>
          </a:bodyPr>
          <a:lstStyle/>
          <a:p>
            <a:pPr algn="ctr"/>
            <a:r>
              <a:rPr lang="en-US" sz="9600" b="1" u="sng" dirty="0">
                <a:latin typeface="+mn-lt"/>
              </a:rPr>
              <a:t>Right Prayer</a:t>
            </a:r>
            <a:r>
              <a:rPr lang="en-US" dirty="0"/>
              <a:t/>
            </a:r>
            <a:br>
              <a:rPr lang="en-US" dirty="0"/>
            </a:br>
            <a:endParaRPr lang="en-US" dirty="0"/>
          </a:p>
        </p:txBody>
      </p:sp>
      <p:sp>
        <p:nvSpPr>
          <p:cNvPr id="3" name="Content Placeholder 2"/>
          <p:cNvSpPr>
            <a:spLocks noGrp="1"/>
          </p:cNvSpPr>
          <p:nvPr>
            <p:ph idx="1"/>
          </p:nvPr>
        </p:nvSpPr>
        <p:spPr>
          <a:xfrm>
            <a:off x="0" y="1825624"/>
            <a:ext cx="9144000" cy="5032375"/>
          </a:xfrm>
        </p:spPr>
        <p:txBody>
          <a:bodyPr>
            <a:normAutofit/>
          </a:bodyPr>
          <a:lstStyle/>
          <a:p>
            <a:pPr marL="0" indent="0" algn="ctr">
              <a:buNone/>
            </a:pPr>
            <a:r>
              <a:rPr lang="en-US" sz="8000" dirty="0" smtClean="0"/>
              <a:t>Grace </a:t>
            </a:r>
            <a:r>
              <a:rPr lang="en-US" sz="8000" dirty="0"/>
              <a:t>teaches us how to pray and the Holy Spirit helps us in difficult times.</a:t>
            </a:r>
          </a:p>
          <a:p>
            <a:endParaRPr lang="en-US" dirty="0"/>
          </a:p>
        </p:txBody>
      </p:sp>
    </p:spTree>
    <p:extLst>
      <p:ext uri="{BB962C8B-B14F-4D97-AF65-F5344CB8AC3E}">
        <p14:creationId xmlns:p14="http://schemas.microsoft.com/office/powerpoint/2010/main" xmlns="" val="2744246352"/>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lgn="ctr">
              <a:buNone/>
            </a:pPr>
            <a:r>
              <a:rPr lang="en-US" sz="9600" b="1" dirty="0"/>
              <a:t>You can’t be stablished in the faith unless you are saved.</a:t>
            </a:r>
            <a:endParaRPr lang="en-US" sz="9600" dirty="0"/>
          </a:p>
          <a:p>
            <a:pPr marL="0" indent="0">
              <a:buNone/>
            </a:pPr>
            <a:endParaRPr lang="en-US" dirty="0"/>
          </a:p>
          <a:p>
            <a:endParaRPr lang="en-US" dirty="0"/>
          </a:p>
        </p:txBody>
      </p:sp>
    </p:spTree>
    <p:extLst>
      <p:ext uri="{BB962C8B-B14F-4D97-AF65-F5344CB8AC3E}">
        <p14:creationId xmlns:p14="http://schemas.microsoft.com/office/powerpoint/2010/main" xmlns="" val="4182345468"/>
      </p:ext>
    </p:extLst>
  </p:cSld>
  <p:clrMapOvr>
    <a:masterClrMapping/>
  </p:clrMapOvr>
  <p:transition spd="slow">
    <p:push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9144000" cy="1325563"/>
          </a:xfrm>
        </p:spPr>
        <p:txBody>
          <a:bodyPr>
            <a:noAutofit/>
          </a:bodyPr>
          <a:lstStyle/>
          <a:p>
            <a:pPr algn="ctr"/>
            <a:r>
              <a:rPr lang="en-US" sz="6000" b="1" dirty="0">
                <a:latin typeface="+mn-lt"/>
              </a:rPr>
              <a:t>Romans 8:22,23 and 26,27</a:t>
            </a:r>
            <a:r>
              <a:rPr lang="en-US" sz="6000" dirty="0"/>
              <a:t/>
            </a:r>
            <a:br>
              <a:rPr lang="en-US" sz="6000" dirty="0"/>
            </a:br>
            <a:endParaRPr lang="en-US" sz="6000" dirty="0"/>
          </a:p>
        </p:txBody>
      </p:sp>
      <p:sp>
        <p:nvSpPr>
          <p:cNvPr id="3" name="Content Placeholder 2"/>
          <p:cNvSpPr>
            <a:spLocks noGrp="1"/>
          </p:cNvSpPr>
          <p:nvPr>
            <p:ph idx="1"/>
          </p:nvPr>
        </p:nvSpPr>
        <p:spPr>
          <a:xfrm>
            <a:off x="152400" y="1447800"/>
            <a:ext cx="9144000" cy="5184775"/>
          </a:xfrm>
        </p:spPr>
        <p:txBody>
          <a:bodyPr>
            <a:normAutofit fontScale="77500" lnSpcReduction="20000"/>
          </a:bodyPr>
          <a:lstStyle/>
          <a:p>
            <a:pPr marL="0" indent="0">
              <a:buNone/>
            </a:pPr>
            <a:r>
              <a:rPr lang="en-US" sz="6600" b="1" dirty="0" smtClean="0"/>
              <a:t>22. </a:t>
            </a:r>
            <a:r>
              <a:rPr lang="en-US" sz="6600" dirty="0" smtClean="0"/>
              <a:t>For </a:t>
            </a:r>
            <a:r>
              <a:rPr lang="en-US" sz="6600" dirty="0"/>
              <a:t>we know that the whole creation </a:t>
            </a:r>
            <a:r>
              <a:rPr lang="en-US" sz="6600" dirty="0" err="1"/>
              <a:t>groaneth</a:t>
            </a:r>
            <a:r>
              <a:rPr lang="en-US" sz="6600" dirty="0"/>
              <a:t> and </a:t>
            </a:r>
            <a:r>
              <a:rPr lang="en-US" sz="6600" dirty="0" err="1"/>
              <a:t>travaileth</a:t>
            </a:r>
            <a:r>
              <a:rPr lang="en-US" sz="6600" dirty="0"/>
              <a:t> in pain together until now.</a:t>
            </a:r>
          </a:p>
          <a:p>
            <a:pPr marL="0" indent="0">
              <a:buNone/>
            </a:pPr>
            <a:r>
              <a:rPr lang="en-US" sz="6600" b="1" dirty="0" smtClean="0"/>
              <a:t>23. </a:t>
            </a:r>
            <a:r>
              <a:rPr lang="en-US" sz="6600" dirty="0" smtClean="0"/>
              <a:t>And </a:t>
            </a:r>
            <a:r>
              <a:rPr lang="en-US" sz="6600" dirty="0"/>
              <a:t>not only </a:t>
            </a:r>
            <a:r>
              <a:rPr lang="en-US" sz="6600" i="1" dirty="0"/>
              <a:t>they</a:t>
            </a:r>
            <a:r>
              <a:rPr lang="en-US" sz="6600" dirty="0"/>
              <a:t>, but ourselves also, which have the </a:t>
            </a:r>
            <a:r>
              <a:rPr lang="en-US" sz="6600" dirty="0" err="1"/>
              <a:t>firstfruits</a:t>
            </a:r>
            <a:r>
              <a:rPr lang="en-US" sz="6600" dirty="0"/>
              <a:t> of the Spirit, even we ourselves groan within ourselves, waiting for the adoption, </a:t>
            </a:r>
            <a:r>
              <a:rPr lang="en-US" sz="6600" i="1" dirty="0"/>
              <a:t>to wit</a:t>
            </a:r>
            <a:r>
              <a:rPr lang="en-US" sz="6600" dirty="0"/>
              <a:t>, the redemption of our body.</a:t>
            </a:r>
          </a:p>
          <a:p>
            <a:endParaRPr lang="en-US" dirty="0"/>
          </a:p>
        </p:txBody>
      </p:sp>
    </p:spTree>
    <p:extLst>
      <p:ext uri="{BB962C8B-B14F-4D97-AF65-F5344CB8AC3E}">
        <p14:creationId xmlns:p14="http://schemas.microsoft.com/office/powerpoint/2010/main" xmlns="" val="3515640568"/>
      </p:ext>
    </p:extLst>
  </p:cSld>
  <p:clrMapOvr>
    <a:masterClrMapping/>
  </p:clrMapOvr>
  <p:transition spd="slow">
    <p:push di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325563"/>
          </a:xfrm>
        </p:spPr>
        <p:txBody>
          <a:bodyPr>
            <a:noAutofit/>
          </a:bodyPr>
          <a:lstStyle/>
          <a:p>
            <a:pPr algn="ctr"/>
            <a:r>
              <a:rPr lang="en-US" sz="6000" b="1" dirty="0">
                <a:latin typeface="+mn-lt"/>
              </a:rPr>
              <a:t>Romans 8:22,23 and 26,27</a:t>
            </a:r>
            <a:r>
              <a:rPr lang="en-US" sz="6000" dirty="0"/>
              <a:t/>
            </a:r>
            <a:br>
              <a:rPr lang="en-US" sz="6000" dirty="0"/>
            </a:br>
            <a:endParaRPr lang="en-US" sz="6000" dirty="0"/>
          </a:p>
        </p:txBody>
      </p:sp>
      <p:sp>
        <p:nvSpPr>
          <p:cNvPr id="3" name="Content Placeholder 2"/>
          <p:cNvSpPr>
            <a:spLocks noGrp="1"/>
          </p:cNvSpPr>
          <p:nvPr>
            <p:ph idx="1"/>
          </p:nvPr>
        </p:nvSpPr>
        <p:spPr>
          <a:xfrm>
            <a:off x="0" y="1143000"/>
            <a:ext cx="9220200" cy="5943600"/>
          </a:xfrm>
        </p:spPr>
        <p:txBody>
          <a:bodyPr>
            <a:normAutofit fontScale="70000" lnSpcReduction="20000"/>
          </a:bodyPr>
          <a:lstStyle/>
          <a:p>
            <a:pPr marL="0" indent="0">
              <a:buNone/>
            </a:pPr>
            <a:r>
              <a:rPr lang="en-US" sz="6600" b="1" dirty="0" smtClean="0"/>
              <a:t>26. </a:t>
            </a:r>
            <a:r>
              <a:rPr lang="en-US" sz="6600" dirty="0" smtClean="0"/>
              <a:t>Likewise </a:t>
            </a:r>
            <a:r>
              <a:rPr lang="en-US" sz="6600" dirty="0"/>
              <a:t>the Spirit also </a:t>
            </a:r>
            <a:r>
              <a:rPr lang="en-US" sz="6600" dirty="0" err="1"/>
              <a:t>helpeth</a:t>
            </a:r>
            <a:r>
              <a:rPr lang="en-US" sz="6600" dirty="0"/>
              <a:t> our infirmities: for we know not what we should pray for as we ought: but the Spirit itself </a:t>
            </a:r>
            <a:r>
              <a:rPr lang="en-US" sz="6600" dirty="0" err="1"/>
              <a:t>maketh</a:t>
            </a:r>
            <a:r>
              <a:rPr lang="en-US" sz="6600" dirty="0"/>
              <a:t> intercession for us with </a:t>
            </a:r>
            <a:r>
              <a:rPr lang="en-US" sz="6600" dirty="0" err="1"/>
              <a:t>groanings</a:t>
            </a:r>
            <a:r>
              <a:rPr lang="en-US" sz="6600" dirty="0"/>
              <a:t> which cannot be uttered.</a:t>
            </a:r>
          </a:p>
          <a:p>
            <a:pPr marL="0" indent="0">
              <a:buNone/>
            </a:pPr>
            <a:r>
              <a:rPr lang="en-US" sz="6600" b="1" dirty="0" smtClean="0"/>
              <a:t>27. </a:t>
            </a:r>
            <a:r>
              <a:rPr lang="en-US" sz="6600" dirty="0" smtClean="0"/>
              <a:t>And </a:t>
            </a:r>
            <a:r>
              <a:rPr lang="en-US" sz="6600" dirty="0"/>
              <a:t>he that </a:t>
            </a:r>
            <a:r>
              <a:rPr lang="en-US" sz="6600" dirty="0" err="1"/>
              <a:t>searcheth</a:t>
            </a:r>
            <a:r>
              <a:rPr lang="en-US" sz="6600" dirty="0"/>
              <a:t> the hearts </a:t>
            </a:r>
            <a:r>
              <a:rPr lang="en-US" sz="6600" dirty="0" err="1"/>
              <a:t>knoweth</a:t>
            </a:r>
            <a:r>
              <a:rPr lang="en-US" sz="6600" dirty="0"/>
              <a:t> what </a:t>
            </a:r>
            <a:r>
              <a:rPr lang="en-US" sz="6600" i="1" dirty="0"/>
              <a:t>is</a:t>
            </a:r>
            <a:r>
              <a:rPr lang="en-US" sz="6600" dirty="0"/>
              <a:t> the mind of the Spirit, because he </a:t>
            </a:r>
            <a:r>
              <a:rPr lang="en-US" sz="6600" dirty="0" err="1"/>
              <a:t>maketh</a:t>
            </a:r>
            <a:r>
              <a:rPr lang="en-US" sz="6600" dirty="0"/>
              <a:t> intercession for the saints according to </a:t>
            </a:r>
            <a:r>
              <a:rPr lang="en-US" sz="6600" i="1" dirty="0"/>
              <a:t>the will of</a:t>
            </a:r>
            <a:r>
              <a:rPr lang="en-US" sz="6600" dirty="0"/>
              <a:t> God.</a:t>
            </a:r>
          </a:p>
          <a:p>
            <a:endParaRPr lang="en-US" dirty="0"/>
          </a:p>
        </p:txBody>
      </p:sp>
    </p:spTree>
    <p:extLst>
      <p:ext uri="{BB962C8B-B14F-4D97-AF65-F5344CB8AC3E}">
        <p14:creationId xmlns:p14="http://schemas.microsoft.com/office/powerpoint/2010/main" xmlns="" val="1388821668"/>
      </p:ext>
    </p:extLst>
  </p:cSld>
  <p:clrMapOvr>
    <a:masterClrMapping/>
  </p:clrMapOvr>
  <p:transition spd="slow">
    <p:push dir="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normAutofit/>
          </a:bodyPr>
          <a:lstStyle/>
          <a:p>
            <a:pPr algn="ctr"/>
            <a:r>
              <a:rPr lang="en-US" sz="8000" b="1" u="sng" dirty="0">
                <a:latin typeface="+mn-lt"/>
              </a:rPr>
              <a:t>Philippians </a:t>
            </a:r>
            <a:r>
              <a:rPr lang="en-US" sz="8000" b="1" u="sng" dirty="0" smtClean="0">
                <a:latin typeface="+mn-lt"/>
              </a:rPr>
              <a:t>4:6</a:t>
            </a:r>
            <a:endParaRPr lang="en-US" sz="8000" u="sng" dirty="0">
              <a:latin typeface="+mn-lt"/>
            </a:endParaRPr>
          </a:p>
        </p:txBody>
      </p:sp>
      <p:sp>
        <p:nvSpPr>
          <p:cNvPr id="3" name="Content Placeholder 2"/>
          <p:cNvSpPr>
            <a:spLocks noGrp="1"/>
          </p:cNvSpPr>
          <p:nvPr>
            <p:ph idx="1"/>
          </p:nvPr>
        </p:nvSpPr>
        <p:spPr>
          <a:xfrm>
            <a:off x="-34159" y="1524000"/>
            <a:ext cx="9144000" cy="5532437"/>
          </a:xfrm>
        </p:spPr>
        <p:txBody>
          <a:bodyPr>
            <a:normAutofit fontScale="92500" lnSpcReduction="20000"/>
          </a:bodyPr>
          <a:lstStyle/>
          <a:p>
            <a:pPr marL="0" indent="0" algn="ctr">
              <a:buNone/>
            </a:pPr>
            <a:r>
              <a:rPr lang="en-US" sz="7200" dirty="0" smtClean="0"/>
              <a:t>Be </a:t>
            </a:r>
            <a:r>
              <a:rPr lang="en-US" sz="7200" dirty="0"/>
              <a:t>careful for nothing; but in every thing by prayer and supplication with thanksgiving let your requests be made known unto God.</a:t>
            </a:r>
          </a:p>
          <a:p>
            <a:endParaRPr lang="en-US" dirty="0"/>
          </a:p>
        </p:txBody>
      </p:sp>
    </p:spTree>
    <p:extLst>
      <p:ext uri="{BB962C8B-B14F-4D97-AF65-F5344CB8AC3E}">
        <p14:creationId xmlns:p14="http://schemas.microsoft.com/office/powerpoint/2010/main" xmlns="" val="2446155268"/>
      </p:ext>
    </p:extLst>
  </p:cSld>
  <p:clrMapOvr>
    <a:masterClrMapping/>
  </p:clrMapOvr>
  <p:transition spd="slow">
    <p:push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550" y="-228600"/>
            <a:ext cx="7886700" cy="1981200"/>
          </a:xfrm>
        </p:spPr>
        <p:txBody>
          <a:bodyPr>
            <a:normAutofit/>
          </a:bodyPr>
          <a:lstStyle/>
          <a:p>
            <a:pPr algn="ctr"/>
            <a:r>
              <a:rPr lang="en-US" sz="9600" b="1" u="sng" dirty="0">
                <a:latin typeface="+mn-lt"/>
              </a:rPr>
              <a:t>Ephesians </a:t>
            </a:r>
            <a:r>
              <a:rPr lang="en-US" sz="9600" b="1" u="sng" dirty="0" smtClean="0">
                <a:latin typeface="+mn-lt"/>
              </a:rPr>
              <a:t>6:18</a:t>
            </a:r>
            <a:r>
              <a:rPr lang="en-US" sz="9600" u="sng" dirty="0" smtClean="0">
                <a:latin typeface="+mn-lt"/>
              </a:rPr>
              <a:t> </a:t>
            </a:r>
            <a:r>
              <a:rPr lang="en-US" dirty="0"/>
              <a:t/>
            </a:r>
            <a:br>
              <a:rPr lang="en-US" dirty="0"/>
            </a:br>
            <a:endParaRPr lang="en-US" dirty="0"/>
          </a:p>
        </p:txBody>
      </p:sp>
      <p:sp>
        <p:nvSpPr>
          <p:cNvPr id="3" name="Content Placeholder 2"/>
          <p:cNvSpPr>
            <a:spLocks noGrp="1"/>
          </p:cNvSpPr>
          <p:nvPr>
            <p:ph idx="1"/>
          </p:nvPr>
        </p:nvSpPr>
        <p:spPr>
          <a:xfrm>
            <a:off x="0" y="1447800"/>
            <a:ext cx="9067800" cy="5410199"/>
          </a:xfrm>
        </p:spPr>
        <p:txBody>
          <a:bodyPr>
            <a:normAutofit fontScale="92500" lnSpcReduction="10000"/>
          </a:bodyPr>
          <a:lstStyle/>
          <a:p>
            <a:pPr marL="0" indent="0" algn="ctr">
              <a:buNone/>
            </a:pPr>
            <a:r>
              <a:rPr lang="en-US" sz="7200" dirty="0" smtClean="0"/>
              <a:t>Praying </a:t>
            </a:r>
            <a:r>
              <a:rPr lang="en-US" sz="7200" dirty="0"/>
              <a:t>always with all prayer and supplication in the Spirit, and watching thereunto with all perseverance and supplication for all saints;</a:t>
            </a:r>
          </a:p>
          <a:p>
            <a:pPr algn="ctr"/>
            <a:endParaRPr lang="en-US" dirty="0"/>
          </a:p>
        </p:txBody>
      </p:sp>
    </p:spTree>
    <p:extLst>
      <p:ext uri="{BB962C8B-B14F-4D97-AF65-F5344CB8AC3E}">
        <p14:creationId xmlns:p14="http://schemas.microsoft.com/office/powerpoint/2010/main" xmlns="" val="2179568116"/>
      </p:ext>
    </p:extLst>
  </p:cSld>
  <p:clrMapOvr>
    <a:masterClrMapping/>
  </p:clrMapOvr>
  <p:transition spd="slow">
    <p:push di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905000"/>
          </a:xfrm>
        </p:spPr>
        <p:txBody>
          <a:bodyPr>
            <a:normAutofit/>
          </a:bodyPr>
          <a:lstStyle/>
          <a:p>
            <a:pPr algn="ctr"/>
            <a:r>
              <a:rPr lang="en-US" sz="9600" b="1" u="sng" dirty="0">
                <a:latin typeface="+mn-lt"/>
              </a:rPr>
              <a:t>Colossians 4:2 </a:t>
            </a:r>
            <a:r>
              <a:rPr lang="en-US" dirty="0"/>
              <a:t> </a:t>
            </a:r>
            <a:br>
              <a:rPr lang="en-US" dirty="0"/>
            </a:br>
            <a:endParaRPr lang="en-US" dirty="0"/>
          </a:p>
        </p:txBody>
      </p:sp>
      <p:sp>
        <p:nvSpPr>
          <p:cNvPr id="3" name="Content Placeholder 2"/>
          <p:cNvSpPr>
            <a:spLocks noGrp="1"/>
          </p:cNvSpPr>
          <p:nvPr>
            <p:ph idx="1"/>
          </p:nvPr>
        </p:nvSpPr>
        <p:spPr>
          <a:xfrm>
            <a:off x="152400" y="1941786"/>
            <a:ext cx="8839200" cy="5181599"/>
          </a:xfrm>
        </p:spPr>
        <p:txBody>
          <a:bodyPr>
            <a:normAutofit/>
          </a:bodyPr>
          <a:lstStyle/>
          <a:p>
            <a:pPr marL="0" indent="0" algn="ctr">
              <a:buNone/>
            </a:pPr>
            <a:r>
              <a:rPr lang="en-US" sz="8000" dirty="0" smtClean="0"/>
              <a:t>Continue </a:t>
            </a:r>
            <a:r>
              <a:rPr lang="en-US" sz="8000" dirty="0"/>
              <a:t>in prayer, and watch in the same with thanksgiving;</a:t>
            </a:r>
          </a:p>
          <a:p>
            <a:endParaRPr lang="en-US" dirty="0"/>
          </a:p>
        </p:txBody>
      </p:sp>
    </p:spTree>
    <p:extLst>
      <p:ext uri="{BB962C8B-B14F-4D97-AF65-F5344CB8AC3E}">
        <p14:creationId xmlns:p14="http://schemas.microsoft.com/office/powerpoint/2010/main" xmlns="" val="3977784352"/>
      </p:ext>
    </p:extLst>
  </p:cSld>
  <p:clrMapOvr>
    <a:masterClrMapping/>
  </p:clrMapOvr>
  <p:transition spd="slow">
    <p:push dir="u"/>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noAutofit/>
          </a:bodyPr>
          <a:lstStyle/>
          <a:p>
            <a:pPr algn="ctr"/>
            <a:r>
              <a:rPr lang="en-US" sz="9600" b="1" u="sng" dirty="0">
                <a:latin typeface="+mn-lt"/>
              </a:rPr>
              <a:t>Philippians </a:t>
            </a:r>
            <a:r>
              <a:rPr lang="en-US" sz="9600" b="1" u="sng" dirty="0" smtClean="0">
                <a:latin typeface="+mn-lt"/>
              </a:rPr>
              <a:t>1:9</a:t>
            </a:r>
            <a:endParaRPr lang="en-US" sz="9600" u="sng" dirty="0">
              <a:latin typeface="+mn-lt"/>
            </a:endParaRPr>
          </a:p>
        </p:txBody>
      </p:sp>
      <p:sp>
        <p:nvSpPr>
          <p:cNvPr id="3" name="Content Placeholder 2"/>
          <p:cNvSpPr>
            <a:spLocks noGrp="1"/>
          </p:cNvSpPr>
          <p:nvPr>
            <p:ph idx="1"/>
          </p:nvPr>
        </p:nvSpPr>
        <p:spPr>
          <a:xfrm>
            <a:off x="0" y="1825624"/>
            <a:ext cx="9144000" cy="5032375"/>
          </a:xfrm>
        </p:spPr>
        <p:txBody>
          <a:bodyPr>
            <a:normAutofit fontScale="92500" lnSpcReduction="10000"/>
          </a:bodyPr>
          <a:lstStyle/>
          <a:p>
            <a:pPr marL="0" indent="0" algn="ctr">
              <a:buNone/>
            </a:pPr>
            <a:r>
              <a:rPr lang="en-US" sz="8000" dirty="0" smtClean="0"/>
              <a:t>And this I pray, that your love may abound yet more and more in knowledge and in all judgment;</a:t>
            </a:r>
          </a:p>
          <a:p>
            <a:endParaRPr lang="en-US" dirty="0"/>
          </a:p>
        </p:txBody>
      </p:sp>
    </p:spTree>
    <p:extLst>
      <p:ext uri="{BB962C8B-B14F-4D97-AF65-F5344CB8AC3E}">
        <p14:creationId xmlns:p14="http://schemas.microsoft.com/office/powerpoint/2010/main" xmlns="" val="2669851101"/>
      </p:ext>
    </p:extLst>
  </p:cSld>
  <p:clrMapOvr>
    <a:masterClrMapping/>
  </p:clrMapOvr>
  <p:transition spd="slow">
    <p:push dir="u"/>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21" y="228600"/>
            <a:ext cx="9144000" cy="1325563"/>
          </a:xfrm>
        </p:spPr>
        <p:txBody>
          <a:bodyPr>
            <a:normAutofit fontScale="90000"/>
          </a:bodyPr>
          <a:lstStyle/>
          <a:p>
            <a:pPr algn="ctr"/>
            <a:r>
              <a:rPr lang="en-US" sz="9600" b="1" u="sng" dirty="0">
                <a:latin typeface="+mn-lt"/>
              </a:rPr>
              <a:t>2 Thessalonians </a:t>
            </a:r>
            <a:r>
              <a:rPr lang="en-US" sz="9600" b="1" u="sng" dirty="0" smtClean="0">
                <a:latin typeface="+mn-lt"/>
              </a:rPr>
              <a:t>3:1</a:t>
            </a:r>
            <a:r>
              <a:rPr lang="en-US" sz="9600" u="sng" dirty="0" smtClean="0">
                <a:latin typeface="+mn-lt"/>
              </a:rPr>
              <a:t> </a:t>
            </a:r>
            <a:r>
              <a:rPr lang="en-US" u="sng" dirty="0"/>
              <a:t/>
            </a:r>
            <a:br>
              <a:rPr lang="en-US" u="sng" dirty="0"/>
            </a:br>
            <a:endParaRPr lang="en-US" u="sng" dirty="0"/>
          </a:p>
        </p:txBody>
      </p:sp>
      <p:sp>
        <p:nvSpPr>
          <p:cNvPr id="3" name="Content Placeholder 2"/>
          <p:cNvSpPr>
            <a:spLocks noGrp="1"/>
          </p:cNvSpPr>
          <p:nvPr>
            <p:ph idx="1"/>
          </p:nvPr>
        </p:nvSpPr>
        <p:spPr>
          <a:xfrm>
            <a:off x="314325" y="1706455"/>
            <a:ext cx="8515350" cy="5260975"/>
          </a:xfrm>
        </p:spPr>
        <p:txBody>
          <a:bodyPr>
            <a:normAutofit fontScale="85000" lnSpcReduction="20000"/>
          </a:bodyPr>
          <a:lstStyle/>
          <a:p>
            <a:pPr marL="0" indent="0" algn="ctr">
              <a:buNone/>
            </a:pPr>
            <a:r>
              <a:rPr lang="en-US" sz="8000" dirty="0" smtClean="0"/>
              <a:t>Finally</a:t>
            </a:r>
            <a:r>
              <a:rPr lang="en-US" sz="8000" dirty="0"/>
              <a:t>, brethren, pray for us, that the word of the Lord may have free course, and be glorified, even as it is with you:</a:t>
            </a:r>
          </a:p>
          <a:p>
            <a:pPr algn="ctr"/>
            <a:endParaRPr lang="en-US" dirty="0"/>
          </a:p>
        </p:txBody>
      </p:sp>
    </p:spTree>
    <p:extLst>
      <p:ext uri="{BB962C8B-B14F-4D97-AF65-F5344CB8AC3E}">
        <p14:creationId xmlns:p14="http://schemas.microsoft.com/office/powerpoint/2010/main" xmlns="" val="4111197162"/>
      </p:ext>
    </p:extLst>
  </p:cSld>
  <p:clrMapOvr>
    <a:masterClrMapping/>
  </p:clrMapOvr>
  <p:transition spd="slow">
    <p:push dir="u"/>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400"/>
            <a:ext cx="7886700" cy="2362200"/>
          </a:xfrm>
        </p:spPr>
        <p:txBody>
          <a:bodyPr>
            <a:normAutofit/>
          </a:bodyPr>
          <a:lstStyle/>
          <a:p>
            <a:pPr algn="ctr"/>
            <a:r>
              <a:rPr lang="en-US" sz="9600" b="1" u="sng" dirty="0">
                <a:latin typeface="+mn-lt"/>
              </a:rPr>
              <a:t>Church</a:t>
            </a:r>
            <a:r>
              <a:rPr lang="en-US" dirty="0"/>
              <a:t/>
            </a:r>
            <a:br>
              <a:rPr lang="en-US" dirty="0"/>
            </a:br>
            <a:endParaRPr lang="en-US" dirty="0"/>
          </a:p>
        </p:txBody>
      </p:sp>
      <p:sp>
        <p:nvSpPr>
          <p:cNvPr id="3" name="Content Placeholder 2"/>
          <p:cNvSpPr>
            <a:spLocks noGrp="1"/>
          </p:cNvSpPr>
          <p:nvPr>
            <p:ph idx="1"/>
          </p:nvPr>
        </p:nvSpPr>
        <p:spPr>
          <a:xfrm>
            <a:off x="0" y="1905000"/>
            <a:ext cx="9144000" cy="5105400"/>
          </a:xfrm>
        </p:spPr>
        <p:txBody>
          <a:bodyPr>
            <a:normAutofit fontScale="92500" lnSpcReduction="10000"/>
          </a:bodyPr>
          <a:lstStyle/>
          <a:p>
            <a:pPr marL="0" indent="0" algn="ctr">
              <a:buNone/>
            </a:pPr>
            <a:r>
              <a:rPr lang="en-US" sz="8000" dirty="0" smtClean="0"/>
              <a:t>Strengthens </a:t>
            </a:r>
            <a:r>
              <a:rPr lang="en-US" sz="8000" dirty="0"/>
              <a:t>and builds the doctrine within you which gets it to move out of you….living the Life of Christ</a:t>
            </a:r>
          </a:p>
          <a:p>
            <a:endParaRPr lang="en-US" dirty="0"/>
          </a:p>
        </p:txBody>
      </p:sp>
    </p:spTree>
    <p:extLst>
      <p:ext uri="{BB962C8B-B14F-4D97-AF65-F5344CB8AC3E}">
        <p14:creationId xmlns:p14="http://schemas.microsoft.com/office/powerpoint/2010/main" xmlns="" val="2459499976"/>
      </p:ext>
    </p:extLst>
  </p:cSld>
  <p:clrMapOvr>
    <a:masterClrMapping/>
  </p:clrMapOvr>
  <p:transition spd="slow">
    <p:push dir="u"/>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325563"/>
          </a:xfrm>
        </p:spPr>
        <p:txBody>
          <a:bodyPr>
            <a:normAutofit fontScale="90000"/>
          </a:bodyPr>
          <a:lstStyle/>
          <a:p>
            <a:pPr algn="ctr"/>
            <a:r>
              <a:rPr lang="en-US" sz="9600" b="1" dirty="0">
                <a:latin typeface="+mn-lt"/>
              </a:rPr>
              <a:t>Ephesians 4:11-16</a:t>
            </a:r>
            <a:r>
              <a:rPr lang="en-US" dirty="0"/>
              <a:t/>
            </a:r>
            <a:br>
              <a:rPr lang="en-US" dirty="0"/>
            </a:br>
            <a:endParaRPr lang="en-US" dirty="0"/>
          </a:p>
        </p:txBody>
      </p:sp>
      <p:sp>
        <p:nvSpPr>
          <p:cNvPr id="3" name="Content Placeholder 2"/>
          <p:cNvSpPr>
            <a:spLocks noGrp="1"/>
          </p:cNvSpPr>
          <p:nvPr>
            <p:ph idx="1"/>
          </p:nvPr>
        </p:nvSpPr>
        <p:spPr>
          <a:xfrm>
            <a:off x="131379" y="1524000"/>
            <a:ext cx="8991600" cy="5791200"/>
          </a:xfrm>
        </p:spPr>
        <p:txBody>
          <a:bodyPr>
            <a:normAutofit fontScale="77500" lnSpcReduction="20000"/>
          </a:bodyPr>
          <a:lstStyle/>
          <a:p>
            <a:pPr marL="0" indent="0">
              <a:buNone/>
            </a:pPr>
            <a:r>
              <a:rPr lang="en-US" sz="5400" b="1" dirty="0" smtClean="0"/>
              <a:t>11. </a:t>
            </a:r>
            <a:r>
              <a:rPr lang="en-US" sz="5400" dirty="0" smtClean="0"/>
              <a:t>And </a:t>
            </a:r>
            <a:r>
              <a:rPr lang="en-US" sz="5400" dirty="0"/>
              <a:t>he gave some, apostles; and some, prophets; and some, evangelists; and some, pastors and teachers;</a:t>
            </a:r>
          </a:p>
          <a:p>
            <a:pPr marL="0" indent="0">
              <a:buNone/>
            </a:pPr>
            <a:r>
              <a:rPr lang="en-US" sz="5400" b="1" dirty="0" smtClean="0"/>
              <a:t>12. </a:t>
            </a:r>
            <a:r>
              <a:rPr lang="en-US" sz="5400" dirty="0" smtClean="0"/>
              <a:t>For </a:t>
            </a:r>
            <a:r>
              <a:rPr lang="en-US" sz="5400" dirty="0"/>
              <a:t>the perfecting of the saints, for the work of the ministry, for the edifying of the body of Christ:</a:t>
            </a:r>
          </a:p>
          <a:p>
            <a:pPr marL="0" indent="0">
              <a:buNone/>
            </a:pPr>
            <a:r>
              <a:rPr lang="en-US" sz="5400" b="1" dirty="0" smtClean="0"/>
              <a:t>13. </a:t>
            </a:r>
            <a:r>
              <a:rPr lang="en-US" sz="5400" dirty="0" smtClean="0"/>
              <a:t>Till </a:t>
            </a:r>
            <a:r>
              <a:rPr lang="en-US" sz="5400" dirty="0"/>
              <a:t>we all come in the unity of the faith, and of the knowledge of the Son of God, unto a perfect man, unto the measure of the stature of the </a:t>
            </a:r>
            <a:r>
              <a:rPr lang="en-US" sz="5400" dirty="0" err="1"/>
              <a:t>fulness</a:t>
            </a:r>
            <a:r>
              <a:rPr lang="en-US" sz="5400" dirty="0"/>
              <a:t> of Christ:</a:t>
            </a:r>
          </a:p>
          <a:p>
            <a:endParaRPr lang="en-US" dirty="0"/>
          </a:p>
        </p:txBody>
      </p:sp>
    </p:spTree>
    <p:extLst>
      <p:ext uri="{BB962C8B-B14F-4D97-AF65-F5344CB8AC3E}">
        <p14:creationId xmlns:p14="http://schemas.microsoft.com/office/powerpoint/2010/main" xmlns="" val="1248845199"/>
      </p:ext>
    </p:extLst>
  </p:cSld>
  <p:clrMapOvr>
    <a:masterClrMapping/>
  </p:clrMapOvr>
  <p:transition spd="slow">
    <p:push dir="u"/>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93" y="0"/>
            <a:ext cx="9144000" cy="1325563"/>
          </a:xfrm>
        </p:spPr>
        <p:txBody>
          <a:bodyPr>
            <a:normAutofit fontScale="90000"/>
          </a:bodyPr>
          <a:lstStyle/>
          <a:p>
            <a:pPr algn="ctr"/>
            <a:r>
              <a:rPr lang="en-US" sz="9600" b="1" dirty="0">
                <a:latin typeface="+mn-lt"/>
              </a:rPr>
              <a:t>Ephesians 4:11-16</a:t>
            </a:r>
            <a:r>
              <a:rPr lang="en-US" dirty="0"/>
              <a:t/>
            </a:r>
            <a:br>
              <a:rPr lang="en-US" dirty="0"/>
            </a:br>
            <a:endParaRPr lang="en-US" dirty="0"/>
          </a:p>
        </p:txBody>
      </p:sp>
      <p:sp>
        <p:nvSpPr>
          <p:cNvPr id="3" name="Content Placeholder 2"/>
          <p:cNvSpPr>
            <a:spLocks noGrp="1"/>
          </p:cNvSpPr>
          <p:nvPr>
            <p:ph idx="1"/>
          </p:nvPr>
        </p:nvSpPr>
        <p:spPr>
          <a:xfrm>
            <a:off x="136634" y="990600"/>
            <a:ext cx="8991600" cy="6248400"/>
          </a:xfrm>
        </p:spPr>
        <p:txBody>
          <a:bodyPr>
            <a:normAutofit fontScale="70000" lnSpcReduction="20000"/>
          </a:bodyPr>
          <a:lstStyle/>
          <a:p>
            <a:pPr marL="0" indent="0">
              <a:buNone/>
            </a:pPr>
            <a:r>
              <a:rPr lang="en-US" sz="5400" b="1" dirty="0" smtClean="0"/>
              <a:t>14. </a:t>
            </a:r>
            <a:r>
              <a:rPr lang="en-US" sz="5400" dirty="0" smtClean="0"/>
              <a:t>That </a:t>
            </a:r>
            <a:r>
              <a:rPr lang="en-US" sz="5400" dirty="0"/>
              <a:t>we </a:t>
            </a:r>
            <a:r>
              <a:rPr lang="en-US" sz="5400" i="1" dirty="0"/>
              <a:t>henceforth</a:t>
            </a:r>
            <a:r>
              <a:rPr lang="en-US" sz="5400" dirty="0"/>
              <a:t> be no more children, tossed to and fro, and carried about with every wind of doctrine, by the sleight of men, </a:t>
            </a:r>
            <a:r>
              <a:rPr lang="en-US" sz="5400" i="1" dirty="0"/>
              <a:t>and</a:t>
            </a:r>
            <a:r>
              <a:rPr lang="en-US" sz="5400" dirty="0"/>
              <a:t> cunning craftiness, whereby they lie in wait to </a:t>
            </a:r>
            <a:r>
              <a:rPr lang="en-US" sz="5400" dirty="0" smtClean="0"/>
              <a:t>deceive;</a:t>
            </a:r>
          </a:p>
          <a:p>
            <a:pPr marL="0" indent="0">
              <a:buNone/>
            </a:pPr>
            <a:r>
              <a:rPr lang="en-US" sz="5400" b="1" dirty="0" smtClean="0"/>
              <a:t>15. But </a:t>
            </a:r>
            <a:r>
              <a:rPr lang="en-US" sz="5400" b="1" dirty="0"/>
              <a:t>speaking the truth in love</a:t>
            </a:r>
            <a:r>
              <a:rPr lang="en-US" sz="5400" dirty="0"/>
              <a:t>, may grow up into him in all things, which is the head, </a:t>
            </a:r>
            <a:r>
              <a:rPr lang="en-US" sz="5400" i="1" dirty="0"/>
              <a:t>even</a:t>
            </a:r>
            <a:r>
              <a:rPr lang="en-US" sz="5400" dirty="0"/>
              <a:t> Christ:</a:t>
            </a:r>
          </a:p>
          <a:p>
            <a:pPr marL="0" indent="0">
              <a:buNone/>
            </a:pPr>
            <a:r>
              <a:rPr lang="en-US" sz="5400" b="1" dirty="0" smtClean="0"/>
              <a:t>16. </a:t>
            </a:r>
            <a:r>
              <a:rPr lang="en-US" sz="5400" dirty="0" smtClean="0"/>
              <a:t>From </a:t>
            </a:r>
            <a:r>
              <a:rPr lang="en-US" sz="5400" dirty="0"/>
              <a:t>whom the whole body fitly joined together and compacted by that which every joint </a:t>
            </a:r>
            <a:r>
              <a:rPr lang="en-US" sz="5400" dirty="0" err="1"/>
              <a:t>supplieth</a:t>
            </a:r>
            <a:r>
              <a:rPr lang="en-US" sz="5400" dirty="0"/>
              <a:t>, according to the effectual working in the measure of every part, </a:t>
            </a:r>
            <a:r>
              <a:rPr lang="en-US" sz="5400" dirty="0" err="1"/>
              <a:t>maketh</a:t>
            </a:r>
            <a:r>
              <a:rPr lang="en-US" sz="5400" dirty="0"/>
              <a:t> increase of the body unto the edifying of itself in love.</a:t>
            </a:r>
          </a:p>
          <a:p>
            <a:endParaRPr lang="en-US" dirty="0"/>
          </a:p>
        </p:txBody>
      </p:sp>
    </p:spTree>
    <p:extLst>
      <p:ext uri="{BB962C8B-B14F-4D97-AF65-F5344CB8AC3E}">
        <p14:creationId xmlns:p14="http://schemas.microsoft.com/office/powerpoint/2010/main" xmlns="" val="3411882945"/>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102" y="-102782"/>
            <a:ext cx="7886700" cy="1325563"/>
          </a:xfrm>
        </p:spPr>
        <p:txBody>
          <a:bodyPr>
            <a:normAutofit/>
          </a:bodyPr>
          <a:lstStyle/>
          <a:p>
            <a:pPr algn="ctr"/>
            <a:endParaRPr lang="en-US" sz="8000" b="1" dirty="0">
              <a:latin typeface="+mn-lt"/>
            </a:endParaRPr>
          </a:p>
        </p:txBody>
      </p:sp>
      <p:sp>
        <p:nvSpPr>
          <p:cNvPr id="11" name="Up Arrow 10"/>
          <p:cNvSpPr/>
          <p:nvPr/>
        </p:nvSpPr>
        <p:spPr>
          <a:xfrm flipV="1">
            <a:off x="7983829" y="4722142"/>
            <a:ext cx="279497" cy="1092245"/>
          </a:xfrm>
          <a:prstGeom prst="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7334777" y="3429131"/>
            <a:ext cx="1596905" cy="129301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Image</a:t>
            </a:r>
          </a:p>
          <a:p>
            <a:pPr algn="ctr"/>
            <a:r>
              <a:rPr lang="en-US" sz="2800" b="1" dirty="0" smtClean="0">
                <a:solidFill>
                  <a:schemeClr val="tx1"/>
                </a:solidFill>
              </a:rPr>
              <a:t>Of</a:t>
            </a:r>
          </a:p>
          <a:p>
            <a:pPr algn="ctr"/>
            <a:r>
              <a:rPr lang="en-US" sz="2800" b="1" dirty="0" smtClean="0">
                <a:solidFill>
                  <a:schemeClr val="tx1"/>
                </a:solidFill>
              </a:rPr>
              <a:t>Christ</a:t>
            </a:r>
            <a:endParaRPr lang="en-US" sz="2800" b="1" dirty="0">
              <a:solidFill>
                <a:schemeClr val="tx1"/>
              </a:solidFill>
            </a:endParaRPr>
          </a:p>
        </p:txBody>
      </p:sp>
      <p:sp>
        <p:nvSpPr>
          <p:cNvPr id="19" name="Rounded Rectangle 18"/>
          <p:cNvSpPr/>
          <p:nvPr/>
        </p:nvSpPr>
        <p:spPr>
          <a:xfrm>
            <a:off x="1279634" y="224647"/>
            <a:ext cx="6768516" cy="101237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tx1"/>
                </a:solidFill>
              </a:rPr>
              <a:t>The Successful Grace Life</a:t>
            </a:r>
            <a:endParaRPr lang="en-US" sz="4800" b="1" dirty="0">
              <a:solidFill>
                <a:schemeClr val="tx1"/>
              </a:solidFill>
            </a:endParaRPr>
          </a:p>
        </p:txBody>
      </p:sp>
      <p:sp>
        <p:nvSpPr>
          <p:cNvPr id="28" name="Rounded Rectangle 27"/>
          <p:cNvSpPr/>
          <p:nvPr/>
        </p:nvSpPr>
        <p:spPr>
          <a:xfrm>
            <a:off x="114772" y="1347475"/>
            <a:ext cx="1781232" cy="103413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Salvation</a:t>
            </a:r>
            <a:endParaRPr lang="en-US" sz="2800" b="1" dirty="0">
              <a:solidFill>
                <a:schemeClr val="tx1"/>
              </a:solidFill>
            </a:endParaRPr>
          </a:p>
        </p:txBody>
      </p:sp>
      <p:sp>
        <p:nvSpPr>
          <p:cNvPr id="38" name="Up Arrow 37"/>
          <p:cNvSpPr/>
          <p:nvPr/>
        </p:nvSpPr>
        <p:spPr>
          <a:xfrm>
            <a:off x="7998555" y="2348858"/>
            <a:ext cx="269348" cy="1066036"/>
          </a:xfrm>
          <a:prstGeom prst="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Up Arrow 40"/>
          <p:cNvSpPr/>
          <p:nvPr/>
        </p:nvSpPr>
        <p:spPr>
          <a:xfrm flipV="1">
            <a:off x="753070" y="2381605"/>
            <a:ext cx="320697" cy="1283124"/>
          </a:xfrm>
          <a:prstGeom prst="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ounded Rectangle 51"/>
          <p:cNvSpPr/>
          <p:nvPr/>
        </p:nvSpPr>
        <p:spPr>
          <a:xfrm>
            <a:off x="7484105" y="1515906"/>
            <a:ext cx="1298248" cy="82842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Spirit</a:t>
            </a:r>
            <a:endParaRPr lang="en-US" sz="2800" b="1" dirty="0">
              <a:solidFill>
                <a:schemeClr val="tx1"/>
              </a:solidFill>
            </a:endParaRPr>
          </a:p>
        </p:txBody>
      </p:sp>
      <p:sp>
        <p:nvSpPr>
          <p:cNvPr id="54" name="Rounded Rectangle 53"/>
          <p:cNvSpPr/>
          <p:nvPr/>
        </p:nvSpPr>
        <p:spPr>
          <a:xfrm>
            <a:off x="143084" y="3664730"/>
            <a:ext cx="1540671" cy="82874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Study</a:t>
            </a:r>
            <a:endParaRPr lang="en-US" sz="2800" b="1" dirty="0">
              <a:solidFill>
                <a:schemeClr val="tx1"/>
              </a:solidFill>
            </a:endParaRPr>
          </a:p>
        </p:txBody>
      </p:sp>
      <p:sp>
        <p:nvSpPr>
          <p:cNvPr id="57" name="Right Arrow 56"/>
          <p:cNvSpPr/>
          <p:nvPr/>
        </p:nvSpPr>
        <p:spPr>
          <a:xfrm>
            <a:off x="4120505" y="3934896"/>
            <a:ext cx="893126" cy="281480"/>
          </a:xfrm>
          <a:prstGeom prst="right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ight Arrow 57"/>
          <p:cNvSpPr/>
          <p:nvPr/>
        </p:nvSpPr>
        <p:spPr>
          <a:xfrm>
            <a:off x="1699300" y="3934896"/>
            <a:ext cx="911004" cy="281480"/>
          </a:xfrm>
          <a:prstGeom prst="right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2594759" y="3664730"/>
            <a:ext cx="1540671" cy="82874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Prayer</a:t>
            </a:r>
            <a:endParaRPr lang="en-US" sz="2800" b="1" dirty="0">
              <a:solidFill>
                <a:schemeClr val="tx1"/>
              </a:solidFill>
            </a:endParaRPr>
          </a:p>
        </p:txBody>
      </p:sp>
      <p:sp>
        <p:nvSpPr>
          <p:cNvPr id="15" name="Rounded Rectangle 14"/>
          <p:cNvSpPr/>
          <p:nvPr/>
        </p:nvSpPr>
        <p:spPr>
          <a:xfrm>
            <a:off x="4998706" y="3664731"/>
            <a:ext cx="1540671" cy="82874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Church</a:t>
            </a:r>
            <a:endParaRPr lang="en-US" sz="2800" b="1" dirty="0">
              <a:solidFill>
                <a:schemeClr val="tx1"/>
              </a:solidFill>
            </a:endParaRPr>
          </a:p>
        </p:txBody>
      </p:sp>
      <p:sp>
        <p:nvSpPr>
          <p:cNvPr id="16" name="Rounded Rectangle 15"/>
          <p:cNvSpPr/>
          <p:nvPr/>
        </p:nvSpPr>
        <p:spPr>
          <a:xfrm>
            <a:off x="7484106" y="5828624"/>
            <a:ext cx="1298247" cy="82842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Flesh</a:t>
            </a:r>
            <a:endParaRPr lang="en-US" sz="2800" b="1" dirty="0">
              <a:solidFill>
                <a:schemeClr val="tx1"/>
              </a:solidFill>
            </a:endParaRPr>
          </a:p>
        </p:txBody>
      </p:sp>
      <p:sp>
        <p:nvSpPr>
          <p:cNvPr id="17" name="Right Arrow 16"/>
          <p:cNvSpPr/>
          <p:nvPr/>
        </p:nvSpPr>
        <p:spPr>
          <a:xfrm>
            <a:off x="6543388" y="3934896"/>
            <a:ext cx="797889" cy="279352"/>
          </a:xfrm>
          <a:prstGeom prst="right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293464154"/>
      </p:ext>
    </p:extLst>
  </p:cSld>
  <p:clrMapOvr>
    <a:masterClrMapping/>
  </p:clrMapOvr>
  <p:transition spd="slow">
    <p:push dir="u"/>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325563"/>
          </a:xfrm>
        </p:spPr>
        <p:txBody>
          <a:bodyPr>
            <a:normAutofit fontScale="90000"/>
          </a:bodyPr>
          <a:lstStyle/>
          <a:p>
            <a:pPr algn="ctr"/>
            <a:r>
              <a:rPr lang="en-US" sz="9600" b="1" dirty="0">
                <a:latin typeface="+mn-lt"/>
              </a:rPr>
              <a:t>We must speak the TRUTH</a:t>
            </a:r>
            <a:r>
              <a:rPr lang="en-US" dirty="0"/>
              <a:t/>
            </a:r>
            <a:br>
              <a:rPr lang="en-US" dirty="0"/>
            </a:br>
            <a:endParaRPr lang="en-US" dirty="0"/>
          </a:p>
        </p:txBody>
      </p:sp>
      <p:sp>
        <p:nvSpPr>
          <p:cNvPr id="3" name="Content Placeholder 2"/>
          <p:cNvSpPr>
            <a:spLocks noGrp="1"/>
          </p:cNvSpPr>
          <p:nvPr>
            <p:ph idx="1"/>
          </p:nvPr>
        </p:nvSpPr>
        <p:spPr>
          <a:xfrm>
            <a:off x="0" y="1893122"/>
            <a:ext cx="9144000" cy="5037138"/>
          </a:xfrm>
        </p:spPr>
        <p:txBody>
          <a:bodyPr>
            <a:normAutofit lnSpcReduction="10000"/>
          </a:bodyPr>
          <a:lstStyle/>
          <a:p>
            <a:pPr algn="ctr"/>
            <a:r>
              <a:rPr lang="en-US" sz="6000" dirty="0" smtClean="0"/>
              <a:t>You </a:t>
            </a:r>
            <a:r>
              <a:rPr lang="en-US" sz="6000" dirty="0"/>
              <a:t>don’t come to church for a social club</a:t>
            </a:r>
          </a:p>
          <a:p>
            <a:pPr algn="ctr"/>
            <a:r>
              <a:rPr lang="en-US" sz="6000" dirty="0"/>
              <a:t>Relationships based on of the unity of sound doctrine are the best.  </a:t>
            </a:r>
            <a:endParaRPr lang="en-US" sz="6000" dirty="0" smtClean="0"/>
          </a:p>
          <a:p>
            <a:pPr algn="ctr"/>
            <a:r>
              <a:rPr lang="en-US" sz="6000" dirty="0" smtClean="0"/>
              <a:t>Doctrine </a:t>
            </a:r>
            <a:r>
              <a:rPr lang="en-US" sz="6000" dirty="0"/>
              <a:t>comes first!</a:t>
            </a:r>
          </a:p>
          <a:p>
            <a:endParaRPr lang="en-US" dirty="0"/>
          </a:p>
        </p:txBody>
      </p:sp>
    </p:spTree>
    <p:extLst>
      <p:ext uri="{BB962C8B-B14F-4D97-AF65-F5344CB8AC3E}">
        <p14:creationId xmlns:p14="http://schemas.microsoft.com/office/powerpoint/2010/main" xmlns="" val="215897356"/>
      </p:ext>
    </p:extLst>
  </p:cSld>
  <p:clrMapOvr>
    <a:masterClrMapping/>
  </p:clrMapOvr>
  <p:transition spd="slow">
    <p:push dir="u"/>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1531"/>
            <a:ext cx="7886700" cy="1905000"/>
          </a:xfrm>
        </p:spPr>
        <p:txBody>
          <a:bodyPr>
            <a:normAutofit/>
          </a:bodyPr>
          <a:lstStyle/>
          <a:p>
            <a:pPr algn="ctr"/>
            <a:r>
              <a:rPr lang="en-US" sz="9600" b="1" u="sng" dirty="0">
                <a:latin typeface="+mn-lt"/>
              </a:rPr>
              <a:t>1 Timothy 3:15</a:t>
            </a:r>
            <a:r>
              <a:rPr lang="en-US" dirty="0"/>
              <a:t/>
            </a:r>
            <a:br>
              <a:rPr lang="en-US" dirty="0"/>
            </a:br>
            <a:endParaRPr lang="en-US" dirty="0"/>
          </a:p>
        </p:txBody>
      </p:sp>
      <p:sp>
        <p:nvSpPr>
          <p:cNvPr id="3" name="Content Placeholder 2"/>
          <p:cNvSpPr>
            <a:spLocks noGrp="1"/>
          </p:cNvSpPr>
          <p:nvPr>
            <p:ph idx="1"/>
          </p:nvPr>
        </p:nvSpPr>
        <p:spPr>
          <a:xfrm>
            <a:off x="0" y="1524000"/>
            <a:ext cx="9144000" cy="5334000"/>
          </a:xfrm>
        </p:spPr>
        <p:txBody>
          <a:bodyPr>
            <a:normAutofit fontScale="85000" lnSpcReduction="10000"/>
          </a:bodyPr>
          <a:lstStyle/>
          <a:p>
            <a:pPr marL="0" indent="0" algn="ctr">
              <a:buNone/>
            </a:pPr>
            <a:r>
              <a:rPr lang="en-US" sz="7200" dirty="0" smtClean="0"/>
              <a:t>But </a:t>
            </a:r>
            <a:r>
              <a:rPr lang="en-US" sz="7200" dirty="0"/>
              <a:t>if I tarry long, that thou </a:t>
            </a:r>
            <a:r>
              <a:rPr lang="en-US" sz="7200" dirty="0" err="1"/>
              <a:t>mayest</a:t>
            </a:r>
            <a:r>
              <a:rPr lang="en-US" sz="7200" dirty="0"/>
              <a:t> know how thou </a:t>
            </a:r>
            <a:r>
              <a:rPr lang="en-US" sz="7200" dirty="0" err="1"/>
              <a:t>oughtest</a:t>
            </a:r>
            <a:r>
              <a:rPr lang="en-US" sz="7200" dirty="0"/>
              <a:t> to behave thyself in the house of God, which is the church of the living God, the pillar and ground of the truth.</a:t>
            </a:r>
          </a:p>
          <a:p>
            <a:pPr algn="ctr"/>
            <a:endParaRPr lang="en-US" dirty="0"/>
          </a:p>
        </p:txBody>
      </p:sp>
    </p:spTree>
    <p:extLst>
      <p:ext uri="{BB962C8B-B14F-4D97-AF65-F5344CB8AC3E}">
        <p14:creationId xmlns:p14="http://schemas.microsoft.com/office/powerpoint/2010/main" xmlns="" val="2688800202"/>
      </p:ext>
    </p:extLst>
  </p:cSld>
  <p:clrMapOvr>
    <a:masterClrMapping/>
  </p:clrMapOvr>
  <p:transition spd="slow">
    <p:push dir="u"/>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03" y="-228600"/>
            <a:ext cx="9144000" cy="1673225"/>
          </a:xfrm>
        </p:spPr>
        <p:txBody>
          <a:bodyPr>
            <a:normAutofit/>
          </a:bodyPr>
          <a:lstStyle/>
          <a:p>
            <a:pPr algn="ctr"/>
            <a:r>
              <a:rPr lang="en-US" sz="8000" b="1" dirty="0">
                <a:latin typeface="+mn-lt"/>
              </a:rPr>
              <a:t>2 Timothy 4:1-3</a:t>
            </a:r>
            <a:r>
              <a:rPr lang="en-US" dirty="0"/>
              <a:t/>
            </a:r>
            <a:br>
              <a:rPr lang="en-US" dirty="0"/>
            </a:br>
            <a:endParaRPr lang="en-US" dirty="0"/>
          </a:p>
        </p:txBody>
      </p:sp>
      <p:sp>
        <p:nvSpPr>
          <p:cNvPr id="3" name="Content Placeholder 2"/>
          <p:cNvSpPr>
            <a:spLocks noGrp="1"/>
          </p:cNvSpPr>
          <p:nvPr>
            <p:ph idx="1"/>
          </p:nvPr>
        </p:nvSpPr>
        <p:spPr>
          <a:xfrm>
            <a:off x="28903" y="644798"/>
            <a:ext cx="9144000" cy="6096000"/>
          </a:xfrm>
        </p:spPr>
        <p:txBody>
          <a:bodyPr>
            <a:noAutofit/>
          </a:bodyPr>
          <a:lstStyle/>
          <a:p>
            <a:pPr marL="0" indent="0">
              <a:buNone/>
            </a:pPr>
            <a:r>
              <a:rPr lang="en-US" sz="4000" b="1" dirty="0" smtClean="0"/>
              <a:t>1. </a:t>
            </a:r>
            <a:r>
              <a:rPr lang="en-US" sz="4000" dirty="0" smtClean="0"/>
              <a:t>I </a:t>
            </a:r>
            <a:r>
              <a:rPr lang="en-US" sz="4000" dirty="0"/>
              <a:t>charge </a:t>
            </a:r>
            <a:r>
              <a:rPr lang="en-US" sz="4000" i="1" dirty="0"/>
              <a:t>thee</a:t>
            </a:r>
            <a:r>
              <a:rPr lang="en-US" sz="4000" dirty="0"/>
              <a:t> therefore before God, and the Lord Jesus Christ, who shall judge the quick and the dead at his appearing and his </a:t>
            </a:r>
            <a:r>
              <a:rPr lang="en-US" sz="4000" dirty="0" smtClean="0"/>
              <a:t>kingdom</a:t>
            </a:r>
          </a:p>
          <a:p>
            <a:pPr marL="0" indent="0">
              <a:buNone/>
            </a:pPr>
            <a:r>
              <a:rPr lang="en-US" sz="4000" b="1" dirty="0" smtClean="0"/>
              <a:t>2. </a:t>
            </a:r>
            <a:r>
              <a:rPr lang="en-US" sz="4000" dirty="0" smtClean="0"/>
              <a:t>Preach </a:t>
            </a:r>
            <a:r>
              <a:rPr lang="en-US" sz="4000" dirty="0"/>
              <a:t>the word; be instant in season, out of season; reprove, rebuke, exhort with all longsuffering and doctrine.</a:t>
            </a:r>
          </a:p>
          <a:p>
            <a:pPr marL="0" indent="0">
              <a:buNone/>
            </a:pPr>
            <a:r>
              <a:rPr lang="en-US" sz="4000" b="1" dirty="0" smtClean="0"/>
              <a:t>3. </a:t>
            </a:r>
            <a:r>
              <a:rPr lang="en-US" sz="4000" dirty="0" smtClean="0"/>
              <a:t>For </a:t>
            </a:r>
            <a:r>
              <a:rPr lang="en-US" sz="4000" dirty="0"/>
              <a:t>the time will come when they will not endure sound doctrine; but after their own lusts shall they heap to themselves teachers, having itching ears;</a:t>
            </a:r>
          </a:p>
        </p:txBody>
      </p:sp>
    </p:spTree>
    <p:extLst>
      <p:ext uri="{BB962C8B-B14F-4D97-AF65-F5344CB8AC3E}">
        <p14:creationId xmlns:p14="http://schemas.microsoft.com/office/powerpoint/2010/main" xmlns="" val="832392564"/>
      </p:ext>
    </p:extLst>
  </p:cSld>
  <p:clrMapOvr>
    <a:masterClrMapping/>
  </p:clrMapOvr>
  <p:transition spd="slow">
    <p:push dir="u"/>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28650" y="1371600"/>
            <a:ext cx="7886700" cy="4351338"/>
          </a:xfrm>
        </p:spPr>
        <p:txBody>
          <a:bodyPr/>
          <a:lstStyle/>
          <a:p>
            <a:pPr marL="0" indent="0" algn="ctr">
              <a:buNone/>
            </a:pPr>
            <a:r>
              <a:rPr lang="en-US" sz="9600" b="1" dirty="0"/>
              <a:t>The </a:t>
            </a:r>
            <a:r>
              <a:rPr lang="en-US" sz="9600" b="1" dirty="0" smtClean="0"/>
              <a:t>Image (</a:t>
            </a:r>
            <a:r>
              <a:rPr lang="en-US" sz="9600" b="1" dirty="0"/>
              <a:t>and mind) of Christ</a:t>
            </a:r>
          </a:p>
          <a:p>
            <a:endParaRPr lang="en-US" dirty="0"/>
          </a:p>
        </p:txBody>
      </p:sp>
    </p:spTree>
    <p:extLst>
      <p:ext uri="{BB962C8B-B14F-4D97-AF65-F5344CB8AC3E}">
        <p14:creationId xmlns:p14="http://schemas.microsoft.com/office/powerpoint/2010/main" xmlns="" val="1708475434"/>
      </p:ext>
    </p:extLst>
  </p:cSld>
  <p:clrMapOvr>
    <a:masterClrMapping/>
  </p:clrMapOvr>
  <p:transition spd="slow">
    <p:push dir="u"/>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102" y="-102782"/>
            <a:ext cx="7886700" cy="1325563"/>
          </a:xfrm>
        </p:spPr>
        <p:txBody>
          <a:bodyPr>
            <a:normAutofit/>
          </a:bodyPr>
          <a:lstStyle/>
          <a:p>
            <a:pPr algn="ctr"/>
            <a:endParaRPr lang="en-US" sz="8000" b="1" dirty="0">
              <a:latin typeface="+mn-lt"/>
            </a:endParaRPr>
          </a:p>
        </p:txBody>
      </p:sp>
      <p:sp>
        <p:nvSpPr>
          <p:cNvPr id="11" name="Up Arrow 10"/>
          <p:cNvSpPr/>
          <p:nvPr/>
        </p:nvSpPr>
        <p:spPr>
          <a:xfrm flipV="1">
            <a:off x="7983829" y="4722142"/>
            <a:ext cx="279497" cy="1092245"/>
          </a:xfrm>
          <a:prstGeom prst="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7334777" y="3429131"/>
            <a:ext cx="1596905" cy="129301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Image</a:t>
            </a:r>
          </a:p>
          <a:p>
            <a:pPr algn="ctr"/>
            <a:r>
              <a:rPr lang="en-US" sz="2800" b="1" dirty="0" smtClean="0">
                <a:solidFill>
                  <a:schemeClr val="tx1"/>
                </a:solidFill>
              </a:rPr>
              <a:t>Of</a:t>
            </a:r>
          </a:p>
          <a:p>
            <a:pPr algn="ctr"/>
            <a:r>
              <a:rPr lang="en-US" sz="2800" b="1" dirty="0" smtClean="0">
                <a:solidFill>
                  <a:schemeClr val="tx1"/>
                </a:solidFill>
              </a:rPr>
              <a:t>Christ</a:t>
            </a:r>
            <a:endParaRPr lang="en-US" sz="2800" b="1" dirty="0">
              <a:solidFill>
                <a:schemeClr val="tx1"/>
              </a:solidFill>
            </a:endParaRPr>
          </a:p>
        </p:txBody>
      </p:sp>
      <p:sp>
        <p:nvSpPr>
          <p:cNvPr id="19" name="Rounded Rectangle 18"/>
          <p:cNvSpPr/>
          <p:nvPr/>
        </p:nvSpPr>
        <p:spPr>
          <a:xfrm>
            <a:off x="1279634" y="224647"/>
            <a:ext cx="6768516" cy="101237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tx1"/>
                </a:solidFill>
              </a:rPr>
              <a:t>The Successful Grace Life</a:t>
            </a:r>
            <a:endParaRPr lang="en-US" sz="4800" b="1" dirty="0">
              <a:solidFill>
                <a:schemeClr val="tx1"/>
              </a:solidFill>
            </a:endParaRPr>
          </a:p>
        </p:txBody>
      </p:sp>
      <p:sp>
        <p:nvSpPr>
          <p:cNvPr id="28" name="Rounded Rectangle 27"/>
          <p:cNvSpPr/>
          <p:nvPr/>
        </p:nvSpPr>
        <p:spPr>
          <a:xfrm>
            <a:off x="114772" y="1347475"/>
            <a:ext cx="1781232" cy="103413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Salvation</a:t>
            </a:r>
            <a:endParaRPr lang="en-US" sz="2800" b="1" dirty="0">
              <a:solidFill>
                <a:schemeClr val="tx1"/>
              </a:solidFill>
            </a:endParaRPr>
          </a:p>
        </p:txBody>
      </p:sp>
      <p:sp>
        <p:nvSpPr>
          <p:cNvPr id="38" name="Up Arrow 37"/>
          <p:cNvSpPr/>
          <p:nvPr/>
        </p:nvSpPr>
        <p:spPr>
          <a:xfrm>
            <a:off x="7998555" y="2348858"/>
            <a:ext cx="269348" cy="1066036"/>
          </a:xfrm>
          <a:prstGeom prst="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Up Arrow 40"/>
          <p:cNvSpPr/>
          <p:nvPr/>
        </p:nvSpPr>
        <p:spPr>
          <a:xfrm flipV="1">
            <a:off x="753070" y="2381605"/>
            <a:ext cx="320697" cy="1283124"/>
          </a:xfrm>
          <a:prstGeom prst="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ounded Rectangle 51"/>
          <p:cNvSpPr/>
          <p:nvPr/>
        </p:nvSpPr>
        <p:spPr>
          <a:xfrm>
            <a:off x="7484105" y="1515906"/>
            <a:ext cx="1298248" cy="82842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Spirit</a:t>
            </a:r>
            <a:endParaRPr lang="en-US" sz="2800" b="1" dirty="0">
              <a:solidFill>
                <a:schemeClr val="tx1"/>
              </a:solidFill>
            </a:endParaRPr>
          </a:p>
        </p:txBody>
      </p:sp>
      <p:sp>
        <p:nvSpPr>
          <p:cNvPr id="54" name="Rounded Rectangle 53"/>
          <p:cNvSpPr/>
          <p:nvPr/>
        </p:nvSpPr>
        <p:spPr>
          <a:xfrm>
            <a:off x="143084" y="3664730"/>
            <a:ext cx="1540671" cy="82874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Study</a:t>
            </a:r>
            <a:endParaRPr lang="en-US" sz="2800" b="1" dirty="0">
              <a:solidFill>
                <a:schemeClr val="tx1"/>
              </a:solidFill>
            </a:endParaRPr>
          </a:p>
        </p:txBody>
      </p:sp>
      <p:sp>
        <p:nvSpPr>
          <p:cNvPr id="57" name="Right Arrow 56"/>
          <p:cNvSpPr/>
          <p:nvPr/>
        </p:nvSpPr>
        <p:spPr>
          <a:xfrm>
            <a:off x="4120505" y="3934896"/>
            <a:ext cx="893126" cy="281480"/>
          </a:xfrm>
          <a:prstGeom prst="right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ight Arrow 57"/>
          <p:cNvSpPr/>
          <p:nvPr/>
        </p:nvSpPr>
        <p:spPr>
          <a:xfrm>
            <a:off x="1699300" y="3934896"/>
            <a:ext cx="911004" cy="281480"/>
          </a:xfrm>
          <a:prstGeom prst="right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2594759" y="3664730"/>
            <a:ext cx="1540671" cy="82874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Prayer</a:t>
            </a:r>
            <a:endParaRPr lang="en-US" sz="2800" b="1" dirty="0">
              <a:solidFill>
                <a:schemeClr val="tx1"/>
              </a:solidFill>
            </a:endParaRPr>
          </a:p>
        </p:txBody>
      </p:sp>
      <p:sp>
        <p:nvSpPr>
          <p:cNvPr id="15" name="Rounded Rectangle 14"/>
          <p:cNvSpPr/>
          <p:nvPr/>
        </p:nvSpPr>
        <p:spPr>
          <a:xfrm>
            <a:off x="4998706" y="3664731"/>
            <a:ext cx="1540671" cy="82874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Church</a:t>
            </a:r>
            <a:endParaRPr lang="en-US" sz="2800" b="1" dirty="0">
              <a:solidFill>
                <a:schemeClr val="tx1"/>
              </a:solidFill>
            </a:endParaRPr>
          </a:p>
        </p:txBody>
      </p:sp>
      <p:sp>
        <p:nvSpPr>
          <p:cNvPr id="16" name="Rounded Rectangle 15"/>
          <p:cNvSpPr/>
          <p:nvPr/>
        </p:nvSpPr>
        <p:spPr>
          <a:xfrm>
            <a:off x="7484106" y="5828624"/>
            <a:ext cx="1298247" cy="82842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Flesh</a:t>
            </a:r>
            <a:endParaRPr lang="en-US" sz="2800" b="1" dirty="0">
              <a:solidFill>
                <a:schemeClr val="tx1"/>
              </a:solidFill>
            </a:endParaRPr>
          </a:p>
        </p:txBody>
      </p:sp>
      <p:sp>
        <p:nvSpPr>
          <p:cNvPr id="17" name="Right Arrow 16"/>
          <p:cNvSpPr/>
          <p:nvPr/>
        </p:nvSpPr>
        <p:spPr>
          <a:xfrm>
            <a:off x="6543388" y="3934896"/>
            <a:ext cx="797889" cy="279352"/>
          </a:xfrm>
          <a:prstGeom prst="right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823796889"/>
      </p:ext>
    </p:extLst>
  </p:cSld>
  <p:clrMapOvr>
    <a:masterClrMapping/>
  </p:clrMapOvr>
  <p:transition spd="slow">
    <p:push dir="u"/>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normAutofit fontScale="90000"/>
          </a:bodyPr>
          <a:lstStyle/>
          <a:p>
            <a:pPr algn="ctr"/>
            <a:r>
              <a:rPr lang="en-US" sz="8900" b="1" dirty="0">
                <a:latin typeface="+mn-lt"/>
              </a:rPr>
              <a:t>Philippians 2:5-8</a:t>
            </a:r>
            <a:r>
              <a:rPr lang="en-US" dirty="0"/>
              <a:t/>
            </a:r>
            <a:br>
              <a:rPr lang="en-US" dirty="0"/>
            </a:br>
            <a:endParaRPr lang="en-US" dirty="0"/>
          </a:p>
        </p:txBody>
      </p:sp>
      <p:sp>
        <p:nvSpPr>
          <p:cNvPr id="3" name="Content Placeholder 2"/>
          <p:cNvSpPr>
            <a:spLocks noGrp="1"/>
          </p:cNvSpPr>
          <p:nvPr>
            <p:ph idx="1"/>
          </p:nvPr>
        </p:nvSpPr>
        <p:spPr>
          <a:xfrm>
            <a:off x="26276" y="838200"/>
            <a:ext cx="9144000" cy="6019800"/>
          </a:xfrm>
        </p:spPr>
        <p:txBody>
          <a:bodyPr>
            <a:normAutofit fontScale="92500"/>
          </a:bodyPr>
          <a:lstStyle/>
          <a:p>
            <a:pPr marL="0" indent="0">
              <a:buNone/>
            </a:pPr>
            <a:r>
              <a:rPr lang="en-US" sz="4400" b="1" dirty="0" smtClean="0"/>
              <a:t>5. </a:t>
            </a:r>
            <a:r>
              <a:rPr lang="en-US" sz="4400" dirty="0" smtClean="0"/>
              <a:t>Let </a:t>
            </a:r>
            <a:r>
              <a:rPr lang="en-US" sz="4400" dirty="0"/>
              <a:t>this mind be in you, which was also in Christ Jesus:</a:t>
            </a:r>
          </a:p>
          <a:p>
            <a:pPr marL="0" indent="0">
              <a:buNone/>
            </a:pPr>
            <a:r>
              <a:rPr lang="en-US" sz="4400" b="1" dirty="0" smtClean="0"/>
              <a:t>6. </a:t>
            </a:r>
            <a:r>
              <a:rPr lang="en-US" sz="4400" dirty="0" smtClean="0"/>
              <a:t>Who</a:t>
            </a:r>
            <a:r>
              <a:rPr lang="en-US" sz="4400" dirty="0"/>
              <a:t>, being in the form of God, thought it not robbery to be equal with God:</a:t>
            </a:r>
          </a:p>
          <a:p>
            <a:pPr marL="0" indent="0">
              <a:buNone/>
            </a:pPr>
            <a:r>
              <a:rPr lang="en-US" sz="4400" b="1" dirty="0" smtClean="0"/>
              <a:t>7. </a:t>
            </a:r>
            <a:r>
              <a:rPr lang="en-US" sz="4400" dirty="0" smtClean="0"/>
              <a:t>But </a:t>
            </a:r>
            <a:r>
              <a:rPr lang="en-US" sz="4400" dirty="0"/>
              <a:t>made himself of no reputation, and took upon him the form of a servant, and was made in the likeness of men:</a:t>
            </a:r>
          </a:p>
          <a:p>
            <a:pPr marL="0" indent="0">
              <a:buNone/>
            </a:pPr>
            <a:r>
              <a:rPr lang="en-US" sz="4400" b="1" dirty="0" smtClean="0"/>
              <a:t>8. </a:t>
            </a:r>
            <a:r>
              <a:rPr lang="en-US" sz="4400" dirty="0" smtClean="0"/>
              <a:t>And </a:t>
            </a:r>
            <a:r>
              <a:rPr lang="en-US" sz="4400" dirty="0"/>
              <a:t>being found in fashion as a man, he humbled himself, and became obedient unto death, even the death of the cross.</a:t>
            </a:r>
          </a:p>
          <a:p>
            <a:endParaRPr lang="en-US" dirty="0"/>
          </a:p>
        </p:txBody>
      </p:sp>
    </p:spTree>
    <p:extLst>
      <p:ext uri="{BB962C8B-B14F-4D97-AF65-F5344CB8AC3E}">
        <p14:creationId xmlns:p14="http://schemas.microsoft.com/office/powerpoint/2010/main" xmlns="" val="3633018708"/>
      </p:ext>
    </p:extLst>
  </p:cSld>
  <p:clrMapOvr>
    <a:masterClrMapping/>
  </p:clrMapOvr>
  <p:transition spd="slow">
    <p:push dir="u"/>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noAutofit/>
          </a:bodyPr>
          <a:lstStyle/>
          <a:p>
            <a:pPr algn="ctr"/>
            <a:r>
              <a:rPr lang="en-US" sz="9600" b="1" u="sng" dirty="0">
                <a:latin typeface="+mn-lt"/>
              </a:rPr>
              <a:t>Romans 8:29</a:t>
            </a:r>
            <a:endParaRPr lang="en-US" sz="9600" u="sng" dirty="0">
              <a:latin typeface="+mn-lt"/>
            </a:endParaRPr>
          </a:p>
        </p:txBody>
      </p:sp>
      <p:sp>
        <p:nvSpPr>
          <p:cNvPr id="3" name="Content Placeholder 2"/>
          <p:cNvSpPr>
            <a:spLocks noGrp="1"/>
          </p:cNvSpPr>
          <p:nvPr>
            <p:ph idx="1"/>
          </p:nvPr>
        </p:nvSpPr>
        <p:spPr>
          <a:xfrm>
            <a:off x="-45326" y="1524000"/>
            <a:ext cx="9144000" cy="5486400"/>
          </a:xfrm>
        </p:spPr>
        <p:txBody>
          <a:bodyPr>
            <a:normAutofit fontScale="92500" lnSpcReduction="20000"/>
          </a:bodyPr>
          <a:lstStyle/>
          <a:p>
            <a:pPr marL="0" indent="0" algn="ctr">
              <a:buNone/>
            </a:pPr>
            <a:r>
              <a:rPr lang="en-US" sz="7200" dirty="0" smtClean="0"/>
              <a:t>For </a:t>
            </a:r>
            <a:r>
              <a:rPr lang="en-US" sz="7200" dirty="0"/>
              <a:t>whom he did foreknow, he also did predestinate to be conformed to the image of his Son, that he might be the firstborn among many brethren</a:t>
            </a:r>
          </a:p>
          <a:p>
            <a:pPr algn="ctr"/>
            <a:endParaRPr lang="en-US" dirty="0"/>
          </a:p>
        </p:txBody>
      </p:sp>
    </p:spTree>
    <p:extLst>
      <p:ext uri="{BB962C8B-B14F-4D97-AF65-F5344CB8AC3E}">
        <p14:creationId xmlns:p14="http://schemas.microsoft.com/office/powerpoint/2010/main" xmlns="" val="3947460395"/>
      </p:ext>
    </p:extLst>
  </p:cSld>
  <p:clrMapOvr>
    <a:masterClrMapping/>
  </p:clrMapOvr>
  <p:transition spd="slow">
    <p:push dir="u"/>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325563"/>
          </a:xfrm>
        </p:spPr>
        <p:txBody>
          <a:bodyPr>
            <a:noAutofit/>
          </a:bodyPr>
          <a:lstStyle/>
          <a:p>
            <a:pPr algn="ctr"/>
            <a:r>
              <a:rPr lang="en-US" sz="8800" b="1" u="sng" dirty="0">
                <a:latin typeface="+mn-lt"/>
              </a:rPr>
              <a:t>2 Corinthians 5:17</a:t>
            </a:r>
            <a:endParaRPr lang="en-US" sz="8800" b="1" dirty="0">
              <a:latin typeface="+mn-lt"/>
            </a:endParaRPr>
          </a:p>
        </p:txBody>
      </p:sp>
      <p:sp>
        <p:nvSpPr>
          <p:cNvPr id="3" name="Content Placeholder 2"/>
          <p:cNvSpPr>
            <a:spLocks noGrp="1"/>
          </p:cNvSpPr>
          <p:nvPr>
            <p:ph idx="1"/>
          </p:nvPr>
        </p:nvSpPr>
        <p:spPr>
          <a:xfrm>
            <a:off x="0" y="1173164"/>
            <a:ext cx="9144000" cy="5761036"/>
          </a:xfrm>
        </p:spPr>
        <p:txBody>
          <a:bodyPr>
            <a:normAutofit/>
          </a:bodyPr>
          <a:lstStyle/>
          <a:p>
            <a:pPr marL="0" indent="0" algn="ctr">
              <a:buNone/>
            </a:pPr>
            <a:r>
              <a:rPr lang="en-US" sz="6600" dirty="0" smtClean="0"/>
              <a:t>Therefore </a:t>
            </a:r>
            <a:r>
              <a:rPr lang="en-US" sz="6600" dirty="0"/>
              <a:t>if any man be in Christ, he is a new creature: old things are passed away; behold, all things are become new.</a:t>
            </a:r>
          </a:p>
          <a:p>
            <a:endParaRPr lang="en-US" dirty="0"/>
          </a:p>
        </p:txBody>
      </p:sp>
    </p:spTree>
    <p:extLst>
      <p:ext uri="{BB962C8B-B14F-4D97-AF65-F5344CB8AC3E}">
        <p14:creationId xmlns:p14="http://schemas.microsoft.com/office/powerpoint/2010/main" xmlns="" val="2095297843"/>
      </p:ext>
    </p:extLst>
  </p:cSld>
  <p:clrMapOvr>
    <a:masterClrMapping/>
  </p:clrMapOvr>
  <p:transition spd="slow">
    <p:push dir="u"/>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8437"/>
            <a:ext cx="9144000" cy="1325563"/>
          </a:xfrm>
        </p:spPr>
        <p:txBody>
          <a:bodyPr>
            <a:normAutofit fontScale="90000"/>
          </a:bodyPr>
          <a:lstStyle/>
          <a:p>
            <a:pPr algn="ctr"/>
            <a:r>
              <a:rPr lang="en-US" sz="9600" b="1" u="sng" dirty="0">
                <a:latin typeface="+mn-lt"/>
              </a:rPr>
              <a:t>1 Corinthians </a:t>
            </a:r>
            <a:r>
              <a:rPr lang="en-US" sz="9600" b="1" u="sng" dirty="0" smtClean="0">
                <a:latin typeface="+mn-lt"/>
              </a:rPr>
              <a:t>2:16</a:t>
            </a:r>
            <a:r>
              <a:rPr lang="en-US" sz="9600" u="sng" dirty="0" smtClean="0">
                <a:latin typeface="+mn-lt"/>
              </a:rPr>
              <a:t> </a:t>
            </a:r>
            <a:r>
              <a:rPr lang="en-US" u="sng" dirty="0"/>
              <a:t/>
            </a:r>
            <a:br>
              <a:rPr lang="en-US" u="sng" dirty="0"/>
            </a:br>
            <a:endParaRPr lang="en-US" u="sng" dirty="0"/>
          </a:p>
        </p:txBody>
      </p:sp>
      <p:sp>
        <p:nvSpPr>
          <p:cNvPr id="3" name="Content Placeholder 2"/>
          <p:cNvSpPr>
            <a:spLocks noGrp="1"/>
          </p:cNvSpPr>
          <p:nvPr>
            <p:ph idx="1"/>
          </p:nvPr>
        </p:nvSpPr>
        <p:spPr>
          <a:xfrm>
            <a:off x="-21021" y="1524000"/>
            <a:ext cx="9144000" cy="5943600"/>
          </a:xfrm>
        </p:spPr>
        <p:txBody>
          <a:bodyPr>
            <a:normAutofit/>
          </a:bodyPr>
          <a:lstStyle/>
          <a:p>
            <a:pPr marL="0" indent="0" algn="ctr">
              <a:buNone/>
            </a:pPr>
            <a:r>
              <a:rPr lang="en-US" sz="7200" dirty="0" smtClean="0"/>
              <a:t>For </a:t>
            </a:r>
            <a:r>
              <a:rPr lang="en-US" sz="7200" dirty="0"/>
              <a:t>who hath known the mind of the Lord, that he may instruct him? But we have the mind of Christ.</a:t>
            </a:r>
          </a:p>
          <a:p>
            <a:endParaRPr lang="en-US" dirty="0"/>
          </a:p>
        </p:txBody>
      </p:sp>
    </p:spTree>
    <p:extLst>
      <p:ext uri="{BB962C8B-B14F-4D97-AF65-F5344CB8AC3E}">
        <p14:creationId xmlns:p14="http://schemas.microsoft.com/office/powerpoint/2010/main" xmlns="" val="306023501"/>
      </p:ext>
    </p:extLst>
  </p:cSld>
  <p:clrMapOvr>
    <a:masterClrMapping/>
  </p:clrMapOvr>
  <p:transition spd="slow">
    <p:push dir="u"/>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9144000" cy="1325563"/>
          </a:xfrm>
        </p:spPr>
        <p:txBody>
          <a:bodyPr>
            <a:noAutofit/>
          </a:bodyPr>
          <a:lstStyle/>
          <a:p>
            <a:pPr algn="ctr"/>
            <a:r>
              <a:rPr lang="en-US" sz="8800" b="1" dirty="0" smtClean="0">
                <a:latin typeface="+mn-lt"/>
              </a:rPr>
              <a:t>2</a:t>
            </a:r>
            <a:r>
              <a:rPr lang="en-US" sz="8800" b="1" dirty="0">
                <a:latin typeface="+mn-lt"/>
              </a:rPr>
              <a:t> </a:t>
            </a:r>
            <a:r>
              <a:rPr lang="en-US" sz="8800" b="1" dirty="0" smtClean="0">
                <a:latin typeface="+mn-lt"/>
              </a:rPr>
              <a:t>points </a:t>
            </a:r>
            <a:r>
              <a:rPr lang="en-US" sz="8800" b="1" dirty="0">
                <a:latin typeface="+mn-lt"/>
              </a:rPr>
              <a:t>define the mind of Christ</a:t>
            </a:r>
            <a:r>
              <a:rPr lang="en-US" sz="8800" b="1" dirty="0"/>
              <a:t/>
            </a:r>
            <a:br>
              <a:rPr lang="en-US" sz="8800" b="1" dirty="0"/>
            </a:br>
            <a:endParaRPr lang="en-US" sz="8800" dirty="0"/>
          </a:p>
        </p:txBody>
      </p:sp>
      <p:sp>
        <p:nvSpPr>
          <p:cNvPr id="3" name="Content Placeholder 2"/>
          <p:cNvSpPr>
            <a:spLocks noGrp="1"/>
          </p:cNvSpPr>
          <p:nvPr>
            <p:ph idx="1"/>
          </p:nvPr>
        </p:nvSpPr>
        <p:spPr>
          <a:xfrm>
            <a:off x="15766" y="2057400"/>
            <a:ext cx="9144000" cy="5032375"/>
          </a:xfrm>
        </p:spPr>
        <p:txBody>
          <a:bodyPr>
            <a:normAutofit fontScale="92500" lnSpcReduction="20000"/>
          </a:bodyPr>
          <a:lstStyle/>
          <a:p>
            <a:endParaRPr lang="en-US" sz="8800" dirty="0"/>
          </a:p>
          <a:p>
            <a:pPr marL="0" indent="0" algn="ctr">
              <a:buNone/>
            </a:pPr>
            <a:r>
              <a:rPr lang="en-US" sz="8800" u="sng" dirty="0"/>
              <a:t>Charity for others </a:t>
            </a:r>
            <a:r>
              <a:rPr lang="en-US" sz="8800" dirty="0"/>
              <a:t>and the </a:t>
            </a:r>
            <a:r>
              <a:rPr lang="en-US" sz="8800" u="sng" dirty="0"/>
              <a:t>ministry work</a:t>
            </a:r>
            <a:r>
              <a:rPr lang="en-US" sz="8800" dirty="0"/>
              <a:t> that he would have us do</a:t>
            </a:r>
          </a:p>
          <a:p>
            <a:endParaRPr lang="en-US" dirty="0"/>
          </a:p>
        </p:txBody>
      </p:sp>
    </p:spTree>
    <p:extLst>
      <p:ext uri="{BB962C8B-B14F-4D97-AF65-F5344CB8AC3E}">
        <p14:creationId xmlns:p14="http://schemas.microsoft.com/office/powerpoint/2010/main" xmlns="" val="3582464521"/>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825625"/>
            <a:ext cx="8915400" cy="4351338"/>
          </a:xfrm>
        </p:spPr>
        <p:txBody>
          <a:bodyPr>
            <a:normAutofit/>
          </a:bodyPr>
          <a:lstStyle/>
          <a:p>
            <a:pPr marL="0" indent="0" algn="ctr">
              <a:buNone/>
            </a:pPr>
            <a:r>
              <a:rPr lang="en-US" sz="9600" b="1" dirty="0"/>
              <a:t>Right heart-Right Bible-Rightly dividing</a:t>
            </a:r>
          </a:p>
          <a:p>
            <a:endParaRPr lang="en-US" dirty="0"/>
          </a:p>
        </p:txBody>
      </p:sp>
    </p:spTree>
    <p:extLst>
      <p:ext uri="{BB962C8B-B14F-4D97-AF65-F5344CB8AC3E}">
        <p14:creationId xmlns:p14="http://schemas.microsoft.com/office/powerpoint/2010/main" xmlns="" val="3533439565"/>
      </p:ext>
    </p:extLst>
  </p:cSld>
  <p:clrMapOvr>
    <a:masterClrMapping/>
  </p:clrMapOvr>
  <p:transition spd="slow">
    <p:push dir="u"/>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21" y="457200"/>
            <a:ext cx="9122979" cy="1325563"/>
          </a:xfrm>
        </p:spPr>
        <p:txBody>
          <a:bodyPr>
            <a:noAutofit/>
          </a:bodyPr>
          <a:lstStyle/>
          <a:p>
            <a:pPr algn="ctr"/>
            <a:r>
              <a:rPr lang="en-US" sz="7200" b="1" u="sng" dirty="0">
                <a:latin typeface="+mn-lt"/>
              </a:rPr>
              <a:t>What would Jesus do?:</a:t>
            </a:r>
            <a:r>
              <a:rPr lang="en-US" sz="7200" u="sng" dirty="0"/>
              <a:t/>
            </a:r>
            <a:br>
              <a:rPr lang="en-US" sz="7200" u="sng" dirty="0"/>
            </a:br>
            <a:endParaRPr lang="en-US" sz="7200" dirty="0"/>
          </a:p>
        </p:txBody>
      </p:sp>
      <p:sp>
        <p:nvSpPr>
          <p:cNvPr id="3" name="Content Placeholder 2"/>
          <p:cNvSpPr>
            <a:spLocks noGrp="1"/>
          </p:cNvSpPr>
          <p:nvPr>
            <p:ph idx="1"/>
          </p:nvPr>
        </p:nvSpPr>
        <p:spPr>
          <a:xfrm>
            <a:off x="0" y="1600200"/>
            <a:ext cx="9144000" cy="6858000"/>
          </a:xfrm>
        </p:spPr>
        <p:txBody>
          <a:bodyPr>
            <a:normAutofit/>
          </a:bodyPr>
          <a:lstStyle/>
          <a:p>
            <a:r>
              <a:rPr lang="en-US" sz="6600" dirty="0" smtClean="0"/>
              <a:t>Tell </a:t>
            </a:r>
            <a:r>
              <a:rPr lang="en-US" sz="6600" dirty="0"/>
              <a:t>people the gospel</a:t>
            </a:r>
          </a:p>
          <a:p>
            <a:r>
              <a:rPr lang="en-US" sz="6600" dirty="0"/>
              <a:t>Help them come to a knowledge of the truth</a:t>
            </a:r>
          </a:p>
          <a:p>
            <a:r>
              <a:rPr lang="en-US" sz="6600" dirty="0"/>
              <a:t>Show them how to take a bold </a:t>
            </a:r>
            <a:r>
              <a:rPr lang="en-US" sz="6600" dirty="0" smtClean="0"/>
              <a:t>stand</a:t>
            </a:r>
            <a:endParaRPr lang="en-US" sz="6600" dirty="0"/>
          </a:p>
        </p:txBody>
      </p:sp>
    </p:spTree>
    <p:extLst>
      <p:ext uri="{BB962C8B-B14F-4D97-AF65-F5344CB8AC3E}">
        <p14:creationId xmlns:p14="http://schemas.microsoft.com/office/powerpoint/2010/main" xmlns="" val="3157604786"/>
      </p:ext>
    </p:extLst>
  </p:cSld>
  <p:clrMapOvr>
    <a:masterClrMapping/>
  </p:clrMapOvr>
  <p:transition spd="slow">
    <p:push dir="u"/>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9600" b="1" u="sng" dirty="0">
                <a:latin typeface="+mn-lt"/>
              </a:rPr>
              <a:t>Ephesians 6:20</a:t>
            </a:r>
            <a:r>
              <a:rPr lang="en-US" dirty="0"/>
              <a:t/>
            </a:r>
            <a:br>
              <a:rPr lang="en-US" dirty="0"/>
            </a:br>
            <a:endParaRPr lang="en-US" dirty="0"/>
          </a:p>
        </p:txBody>
      </p:sp>
      <p:sp>
        <p:nvSpPr>
          <p:cNvPr id="3" name="Content Placeholder 2"/>
          <p:cNvSpPr>
            <a:spLocks noGrp="1"/>
          </p:cNvSpPr>
          <p:nvPr>
            <p:ph idx="1"/>
          </p:nvPr>
        </p:nvSpPr>
        <p:spPr>
          <a:xfrm>
            <a:off x="0" y="1690689"/>
            <a:ext cx="9144000" cy="4351338"/>
          </a:xfrm>
        </p:spPr>
        <p:txBody>
          <a:bodyPr>
            <a:noAutofit/>
          </a:bodyPr>
          <a:lstStyle/>
          <a:p>
            <a:pPr marL="0" indent="0" algn="ctr">
              <a:buNone/>
            </a:pPr>
            <a:r>
              <a:rPr lang="en-US" sz="7200" dirty="0" smtClean="0"/>
              <a:t>For </a:t>
            </a:r>
            <a:r>
              <a:rPr lang="en-US" sz="7200" dirty="0"/>
              <a:t>which I am an ambassador in bonds: that therein I may speak boldly, as I ought to speak.</a:t>
            </a:r>
          </a:p>
        </p:txBody>
      </p:sp>
    </p:spTree>
    <p:extLst>
      <p:ext uri="{BB962C8B-B14F-4D97-AF65-F5344CB8AC3E}">
        <p14:creationId xmlns:p14="http://schemas.microsoft.com/office/powerpoint/2010/main" xmlns="" val="37095728"/>
      </p:ext>
    </p:extLst>
  </p:cSld>
  <p:clrMapOvr>
    <a:masterClrMapping/>
  </p:clrMapOvr>
  <p:transition spd="slow">
    <p:push dir="u"/>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10" y="228600"/>
            <a:ext cx="9144000" cy="1325563"/>
          </a:xfrm>
        </p:spPr>
        <p:txBody>
          <a:bodyPr>
            <a:normAutofit fontScale="90000"/>
          </a:bodyPr>
          <a:lstStyle/>
          <a:p>
            <a:pPr algn="ctr"/>
            <a:r>
              <a:rPr lang="en-US" sz="9600" b="1" dirty="0">
                <a:latin typeface="+mn-lt"/>
              </a:rPr>
              <a:t>Colossians 4:3,4</a:t>
            </a:r>
            <a:r>
              <a:rPr lang="en-US" dirty="0"/>
              <a:t/>
            </a:r>
            <a:br>
              <a:rPr lang="en-US" dirty="0"/>
            </a:br>
            <a:endParaRPr lang="en-US" dirty="0"/>
          </a:p>
        </p:txBody>
      </p:sp>
      <p:sp>
        <p:nvSpPr>
          <p:cNvPr id="3" name="Content Placeholder 2"/>
          <p:cNvSpPr>
            <a:spLocks noGrp="1"/>
          </p:cNvSpPr>
          <p:nvPr>
            <p:ph idx="1"/>
          </p:nvPr>
        </p:nvSpPr>
        <p:spPr>
          <a:xfrm>
            <a:off x="18393" y="1676400"/>
            <a:ext cx="9144000" cy="6019800"/>
          </a:xfrm>
        </p:spPr>
        <p:txBody>
          <a:bodyPr>
            <a:normAutofit fontScale="77500" lnSpcReduction="20000"/>
          </a:bodyPr>
          <a:lstStyle/>
          <a:p>
            <a:pPr marL="0" indent="0">
              <a:buNone/>
            </a:pPr>
            <a:r>
              <a:rPr lang="en-US" sz="7200" b="1" dirty="0" smtClean="0"/>
              <a:t>3. </a:t>
            </a:r>
            <a:r>
              <a:rPr lang="en-US" sz="7200" dirty="0" smtClean="0"/>
              <a:t>Withal </a:t>
            </a:r>
            <a:r>
              <a:rPr lang="en-US" sz="7200" dirty="0"/>
              <a:t>praying also for us, that God would open unto us a door of utterance, to speak the mystery of Christ, for which I am also in bonds:</a:t>
            </a:r>
          </a:p>
          <a:p>
            <a:pPr marL="0" indent="0">
              <a:buNone/>
            </a:pPr>
            <a:r>
              <a:rPr lang="en-US" sz="7200" b="1" dirty="0" smtClean="0"/>
              <a:t>4. </a:t>
            </a:r>
            <a:r>
              <a:rPr lang="en-US" sz="7200" dirty="0" smtClean="0"/>
              <a:t>That </a:t>
            </a:r>
            <a:r>
              <a:rPr lang="en-US" sz="7200" dirty="0"/>
              <a:t>I may make it manifest, as I ought to speak.</a:t>
            </a:r>
          </a:p>
          <a:p>
            <a:endParaRPr lang="en-US" dirty="0"/>
          </a:p>
        </p:txBody>
      </p:sp>
    </p:spTree>
    <p:extLst>
      <p:ext uri="{BB962C8B-B14F-4D97-AF65-F5344CB8AC3E}">
        <p14:creationId xmlns:p14="http://schemas.microsoft.com/office/powerpoint/2010/main" xmlns="" val="2078031017"/>
      </p:ext>
    </p:extLst>
  </p:cSld>
  <p:clrMapOvr>
    <a:masterClrMapping/>
  </p:clrMapOvr>
  <p:transition spd="slow">
    <p:push dir="u"/>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b="1" dirty="0">
                <a:latin typeface="+mn-lt"/>
              </a:rPr>
              <a:t>In Christ…</a:t>
            </a:r>
          </a:p>
        </p:txBody>
      </p:sp>
      <p:sp>
        <p:nvSpPr>
          <p:cNvPr id="3" name="Content Placeholder 2"/>
          <p:cNvSpPr>
            <a:spLocks noGrp="1"/>
          </p:cNvSpPr>
          <p:nvPr>
            <p:ph idx="1"/>
          </p:nvPr>
        </p:nvSpPr>
        <p:spPr/>
        <p:txBody>
          <a:bodyPr>
            <a:normAutofit/>
          </a:bodyPr>
          <a:lstStyle/>
          <a:p>
            <a:r>
              <a:rPr lang="en-US" sz="8800" u="sng" dirty="0" smtClean="0"/>
              <a:t>2 </a:t>
            </a:r>
            <a:r>
              <a:rPr lang="en-US" sz="8800" u="sng" dirty="0"/>
              <a:t>ways to </a:t>
            </a:r>
            <a:r>
              <a:rPr lang="en-US" sz="8800" u="sng" dirty="0" smtClean="0"/>
              <a:t>walk</a:t>
            </a:r>
          </a:p>
          <a:p>
            <a:r>
              <a:rPr lang="en-US" sz="8800" dirty="0" smtClean="0"/>
              <a:t>-the </a:t>
            </a:r>
            <a:r>
              <a:rPr lang="en-US" sz="8800" dirty="0"/>
              <a:t>flesh and </a:t>
            </a:r>
            <a:endParaRPr lang="en-US" sz="8800" dirty="0" smtClean="0"/>
          </a:p>
          <a:p>
            <a:r>
              <a:rPr lang="en-US" sz="8800" dirty="0"/>
              <a:t>-</a:t>
            </a:r>
            <a:r>
              <a:rPr lang="en-US" sz="8800" dirty="0" smtClean="0"/>
              <a:t>the </a:t>
            </a:r>
            <a:r>
              <a:rPr lang="en-US" sz="8800" dirty="0"/>
              <a:t>Spirit</a:t>
            </a:r>
          </a:p>
        </p:txBody>
      </p:sp>
    </p:spTree>
    <p:extLst>
      <p:ext uri="{BB962C8B-B14F-4D97-AF65-F5344CB8AC3E}">
        <p14:creationId xmlns:p14="http://schemas.microsoft.com/office/powerpoint/2010/main" xmlns="" val="804595967"/>
      </p:ext>
    </p:extLst>
  </p:cSld>
  <p:clrMapOvr>
    <a:masterClrMapping/>
  </p:clrMapOvr>
  <p:transition spd="slow">
    <p:push dir="u"/>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102" y="-102782"/>
            <a:ext cx="7886700" cy="1325563"/>
          </a:xfrm>
        </p:spPr>
        <p:txBody>
          <a:bodyPr>
            <a:normAutofit/>
          </a:bodyPr>
          <a:lstStyle/>
          <a:p>
            <a:pPr algn="ctr"/>
            <a:endParaRPr lang="en-US" sz="8000" b="1" dirty="0">
              <a:latin typeface="+mn-lt"/>
            </a:endParaRPr>
          </a:p>
        </p:txBody>
      </p:sp>
      <p:sp>
        <p:nvSpPr>
          <p:cNvPr id="11" name="Up Arrow 10"/>
          <p:cNvSpPr/>
          <p:nvPr/>
        </p:nvSpPr>
        <p:spPr>
          <a:xfrm flipV="1">
            <a:off x="7983829" y="4722142"/>
            <a:ext cx="279497" cy="1092245"/>
          </a:xfrm>
          <a:prstGeom prst="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7334777" y="3429131"/>
            <a:ext cx="1596905" cy="129301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Image</a:t>
            </a:r>
          </a:p>
          <a:p>
            <a:pPr algn="ctr"/>
            <a:r>
              <a:rPr lang="en-US" sz="2800" b="1" dirty="0" smtClean="0">
                <a:solidFill>
                  <a:schemeClr val="tx1"/>
                </a:solidFill>
              </a:rPr>
              <a:t>Of</a:t>
            </a:r>
          </a:p>
          <a:p>
            <a:pPr algn="ctr"/>
            <a:r>
              <a:rPr lang="en-US" sz="2800" b="1" dirty="0" smtClean="0">
                <a:solidFill>
                  <a:schemeClr val="tx1"/>
                </a:solidFill>
              </a:rPr>
              <a:t>Christ</a:t>
            </a:r>
            <a:endParaRPr lang="en-US" sz="2800" b="1" dirty="0">
              <a:solidFill>
                <a:schemeClr val="tx1"/>
              </a:solidFill>
            </a:endParaRPr>
          </a:p>
        </p:txBody>
      </p:sp>
      <p:sp>
        <p:nvSpPr>
          <p:cNvPr id="19" name="Rounded Rectangle 18"/>
          <p:cNvSpPr/>
          <p:nvPr/>
        </p:nvSpPr>
        <p:spPr>
          <a:xfrm>
            <a:off x="1279634" y="224647"/>
            <a:ext cx="6768516" cy="101237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tx1"/>
                </a:solidFill>
              </a:rPr>
              <a:t>The Successful Grace Life</a:t>
            </a:r>
            <a:endParaRPr lang="en-US" sz="4800" b="1" dirty="0">
              <a:solidFill>
                <a:schemeClr val="tx1"/>
              </a:solidFill>
            </a:endParaRPr>
          </a:p>
        </p:txBody>
      </p:sp>
      <p:sp>
        <p:nvSpPr>
          <p:cNvPr id="28" name="Rounded Rectangle 27"/>
          <p:cNvSpPr/>
          <p:nvPr/>
        </p:nvSpPr>
        <p:spPr>
          <a:xfrm>
            <a:off x="114772" y="1347475"/>
            <a:ext cx="1781232" cy="103413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Salvation</a:t>
            </a:r>
            <a:endParaRPr lang="en-US" sz="2800" b="1" dirty="0">
              <a:solidFill>
                <a:schemeClr val="tx1"/>
              </a:solidFill>
            </a:endParaRPr>
          </a:p>
        </p:txBody>
      </p:sp>
      <p:sp>
        <p:nvSpPr>
          <p:cNvPr id="38" name="Up Arrow 37"/>
          <p:cNvSpPr/>
          <p:nvPr/>
        </p:nvSpPr>
        <p:spPr>
          <a:xfrm>
            <a:off x="7998555" y="2348858"/>
            <a:ext cx="269348" cy="1066036"/>
          </a:xfrm>
          <a:prstGeom prst="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Up Arrow 40"/>
          <p:cNvSpPr/>
          <p:nvPr/>
        </p:nvSpPr>
        <p:spPr>
          <a:xfrm flipV="1">
            <a:off x="753070" y="2381605"/>
            <a:ext cx="320697" cy="1283124"/>
          </a:xfrm>
          <a:prstGeom prst="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ounded Rectangle 51"/>
          <p:cNvSpPr/>
          <p:nvPr/>
        </p:nvSpPr>
        <p:spPr>
          <a:xfrm>
            <a:off x="7484105" y="1515906"/>
            <a:ext cx="1298248" cy="82842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Spirit</a:t>
            </a:r>
            <a:endParaRPr lang="en-US" sz="2800" b="1" dirty="0">
              <a:solidFill>
                <a:schemeClr val="tx1"/>
              </a:solidFill>
            </a:endParaRPr>
          </a:p>
        </p:txBody>
      </p:sp>
      <p:sp>
        <p:nvSpPr>
          <p:cNvPr id="54" name="Rounded Rectangle 53"/>
          <p:cNvSpPr/>
          <p:nvPr/>
        </p:nvSpPr>
        <p:spPr>
          <a:xfrm>
            <a:off x="143084" y="3664730"/>
            <a:ext cx="1540671" cy="82874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Study</a:t>
            </a:r>
            <a:endParaRPr lang="en-US" sz="2800" b="1" dirty="0">
              <a:solidFill>
                <a:schemeClr val="tx1"/>
              </a:solidFill>
            </a:endParaRPr>
          </a:p>
        </p:txBody>
      </p:sp>
      <p:sp>
        <p:nvSpPr>
          <p:cNvPr id="57" name="Right Arrow 56"/>
          <p:cNvSpPr/>
          <p:nvPr/>
        </p:nvSpPr>
        <p:spPr>
          <a:xfrm>
            <a:off x="4120505" y="3934896"/>
            <a:ext cx="893126" cy="281480"/>
          </a:xfrm>
          <a:prstGeom prst="right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ight Arrow 57"/>
          <p:cNvSpPr/>
          <p:nvPr/>
        </p:nvSpPr>
        <p:spPr>
          <a:xfrm>
            <a:off x="1699300" y="3934896"/>
            <a:ext cx="911004" cy="281480"/>
          </a:xfrm>
          <a:prstGeom prst="right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2594759" y="3664730"/>
            <a:ext cx="1540671" cy="82874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Prayer</a:t>
            </a:r>
            <a:endParaRPr lang="en-US" sz="2800" b="1" dirty="0">
              <a:solidFill>
                <a:schemeClr val="tx1"/>
              </a:solidFill>
            </a:endParaRPr>
          </a:p>
        </p:txBody>
      </p:sp>
      <p:sp>
        <p:nvSpPr>
          <p:cNvPr id="15" name="Rounded Rectangle 14"/>
          <p:cNvSpPr/>
          <p:nvPr/>
        </p:nvSpPr>
        <p:spPr>
          <a:xfrm>
            <a:off x="4998706" y="3664731"/>
            <a:ext cx="1540671" cy="82874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Church</a:t>
            </a:r>
            <a:endParaRPr lang="en-US" sz="2800" b="1" dirty="0">
              <a:solidFill>
                <a:schemeClr val="tx1"/>
              </a:solidFill>
            </a:endParaRPr>
          </a:p>
        </p:txBody>
      </p:sp>
      <p:sp>
        <p:nvSpPr>
          <p:cNvPr id="16" name="Rounded Rectangle 15"/>
          <p:cNvSpPr/>
          <p:nvPr/>
        </p:nvSpPr>
        <p:spPr>
          <a:xfrm>
            <a:off x="7484106" y="5828624"/>
            <a:ext cx="1298247" cy="82842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Flesh</a:t>
            </a:r>
            <a:endParaRPr lang="en-US" sz="2800" b="1" dirty="0">
              <a:solidFill>
                <a:schemeClr val="tx1"/>
              </a:solidFill>
            </a:endParaRPr>
          </a:p>
        </p:txBody>
      </p:sp>
      <p:sp>
        <p:nvSpPr>
          <p:cNvPr id="17" name="Right Arrow 16"/>
          <p:cNvSpPr/>
          <p:nvPr/>
        </p:nvSpPr>
        <p:spPr>
          <a:xfrm>
            <a:off x="6543388" y="3934896"/>
            <a:ext cx="797889" cy="279352"/>
          </a:xfrm>
          <a:prstGeom prst="right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244822557"/>
      </p:ext>
    </p:extLst>
  </p:cSld>
  <p:clrMapOvr>
    <a:masterClrMapping/>
  </p:clrMapOvr>
  <p:transition spd="slow">
    <p:push dir="u"/>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400"/>
            <a:ext cx="7886700" cy="1825625"/>
          </a:xfrm>
        </p:spPr>
        <p:txBody>
          <a:bodyPr>
            <a:normAutofit fontScale="90000"/>
          </a:bodyPr>
          <a:lstStyle/>
          <a:p>
            <a:pPr algn="ctr"/>
            <a:r>
              <a:rPr lang="en-US" sz="9600" b="1" u="sng" dirty="0">
                <a:latin typeface="+mn-lt"/>
              </a:rPr>
              <a:t>Romans 7:18</a:t>
            </a:r>
            <a:r>
              <a:rPr lang="en-US" dirty="0"/>
              <a:t/>
            </a:r>
            <a:br>
              <a:rPr lang="en-US" dirty="0"/>
            </a:br>
            <a:endParaRPr lang="en-US" dirty="0"/>
          </a:p>
        </p:txBody>
      </p:sp>
      <p:sp>
        <p:nvSpPr>
          <p:cNvPr id="3" name="Content Placeholder 2"/>
          <p:cNvSpPr>
            <a:spLocks noGrp="1"/>
          </p:cNvSpPr>
          <p:nvPr>
            <p:ph idx="1"/>
          </p:nvPr>
        </p:nvSpPr>
        <p:spPr>
          <a:xfrm>
            <a:off x="-149773" y="1143000"/>
            <a:ext cx="9443545" cy="6096000"/>
          </a:xfrm>
        </p:spPr>
        <p:txBody>
          <a:bodyPr>
            <a:noAutofit/>
          </a:bodyPr>
          <a:lstStyle/>
          <a:p>
            <a:pPr marL="0" indent="0" algn="ctr">
              <a:buNone/>
            </a:pPr>
            <a:r>
              <a:rPr lang="en-US" sz="6600" dirty="0" smtClean="0"/>
              <a:t>For </a:t>
            </a:r>
            <a:r>
              <a:rPr lang="en-US" sz="6600" dirty="0"/>
              <a:t>I know that in me (that is, in my flesh,) </a:t>
            </a:r>
            <a:r>
              <a:rPr lang="en-US" sz="6600" dirty="0" err="1"/>
              <a:t>dwelleth</a:t>
            </a:r>
            <a:r>
              <a:rPr lang="en-US" sz="6600" dirty="0"/>
              <a:t> no good thing: for to will is present with me; but </a:t>
            </a:r>
            <a:r>
              <a:rPr lang="en-US" sz="6600" i="1" dirty="0"/>
              <a:t>how</a:t>
            </a:r>
            <a:r>
              <a:rPr lang="en-US" sz="6600" dirty="0"/>
              <a:t> to perform that which is good I find </a:t>
            </a:r>
            <a:r>
              <a:rPr lang="en-US" sz="6600" dirty="0" smtClean="0"/>
              <a:t>not.</a:t>
            </a:r>
            <a:endParaRPr lang="en-US" sz="6600" dirty="0"/>
          </a:p>
        </p:txBody>
      </p:sp>
    </p:spTree>
    <p:extLst>
      <p:ext uri="{BB962C8B-B14F-4D97-AF65-F5344CB8AC3E}">
        <p14:creationId xmlns:p14="http://schemas.microsoft.com/office/powerpoint/2010/main" xmlns="" val="3515043309"/>
      </p:ext>
    </p:extLst>
  </p:cSld>
  <p:clrMapOvr>
    <a:masterClrMapping/>
  </p:clrMapOvr>
  <p:transition spd="slow">
    <p:push dir="u"/>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255"/>
            <a:ext cx="9144000" cy="1325563"/>
          </a:xfrm>
        </p:spPr>
        <p:txBody>
          <a:bodyPr>
            <a:normAutofit fontScale="90000"/>
          </a:bodyPr>
          <a:lstStyle/>
          <a:p>
            <a:pPr algn="ctr"/>
            <a:r>
              <a:rPr lang="en-US" sz="9600" b="1" dirty="0">
                <a:latin typeface="+mn-lt"/>
              </a:rPr>
              <a:t>Romans </a:t>
            </a:r>
            <a:r>
              <a:rPr lang="en-US" sz="9600" b="1" dirty="0" smtClean="0">
                <a:latin typeface="+mn-lt"/>
              </a:rPr>
              <a:t>8:3,4,7,8</a:t>
            </a:r>
            <a:r>
              <a:rPr lang="en-US" dirty="0"/>
              <a:t/>
            </a:r>
            <a:br>
              <a:rPr lang="en-US" dirty="0"/>
            </a:br>
            <a:endParaRPr lang="en-US" dirty="0"/>
          </a:p>
        </p:txBody>
      </p:sp>
      <p:sp>
        <p:nvSpPr>
          <p:cNvPr id="3" name="Content Placeholder 2"/>
          <p:cNvSpPr>
            <a:spLocks noGrp="1"/>
          </p:cNvSpPr>
          <p:nvPr>
            <p:ph idx="1"/>
          </p:nvPr>
        </p:nvSpPr>
        <p:spPr>
          <a:xfrm>
            <a:off x="0" y="1143000"/>
            <a:ext cx="9144000" cy="5867400"/>
          </a:xfrm>
        </p:spPr>
        <p:txBody>
          <a:bodyPr>
            <a:normAutofit fontScale="62500" lnSpcReduction="20000"/>
          </a:bodyPr>
          <a:lstStyle/>
          <a:p>
            <a:pPr marL="0" indent="0">
              <a:buNone/>
            </a:pPr>
            <a:r>
              <a:rPr lang="en-US" sz="6600" b="1" dirty="0" smtClean="0"/>
              <a:t>3. </a:t>
            </a:r>
            <a:r>
              <a:rPr lang="en-US" sz="6600" dirty="0" smtClean="0"/>
              <a:t>For </a:t>
            </a:r>
            <a:r>
              <a:rPr lang="en-US" sz="6600" dirty="0"/>
              <a:t>what the law could not do, in that it was weak through the flesh, God sending his own Son in the likeness of sinful flesh, and for sin, condemned sin in the flesh:</a:t>
            </a:r>
          </a:p>
          <a:p>
            <a:pPr marL="0" indent="0">
              <a:buNone/>
            </a:pPr>
            <a:r>
              <a:rPr lang="en-US" sz="6600" b="1" dirty="0" smtClean="0"/>
              <a:t>4. </a:t>
            </a:r>
            <a:r>
              <a:rPr lang="en-US" sz="6600" dirty="0" smtClean="0"/>
              <a:t>That </a:t>
            </a:r>
            <a:r>
              <a:rPr lang="en-US" sz="6600" dirty="0"/>
              <a:t>the righteousness of the law might be fulfilled in us, who walk not after the flesh, but after the Spirit.</a:t>
            </a:r>
          </a:p>
          <a:p>
            <a:pPr marL="0" indent="0">
              <a:buNone/>
            </a:pPr>
            <a:r>
              <a:rPr lang="en-US" sz="6600" b="1" dirty="0" smtClean="0"/>
              <a:t>7. </a:t>
            </a:r>
            <a:r>
              <a:rPr lang="en-US" sz="6600" dirty="0" smtClean="0"/>
              <a:t>Because </a:t>
            </a:r>
            <a:r>
              <a:rPr lang="en-US" sz="6600" dirty="0"/>
              <a:t>the carnal mind </a:t>
            </a:r>
            <a:r>
              <a:rPr lang="en-US" sz="6600" i="1" dirty="0"/>
              <a:t>is</a:t>
            </a:r>
            <a:r>
              <a:rPr lang="en-US" sz="6600" dirty="0"/>
              <a:t> enmity against God: for it is not subject to the law of God, neither indeed can be.</a:t>
            </a:r>
          </a:p>
          <a:p>
            <a:pPr marL="0" indent="0">
              <a:buNone/>
            </a:pPr>
            <a:r>
              <a:rPr lang="en-US" sz="6600" b="1" dirty="0" smtClean="0"/>
              <a:t>8. </a:t>
            </a:r>
            <a:r>
              <a:rPr lang="en-US" sz="6600" dirty="0" smtClean="0"/>
              <a:t>So </a:t>
            </a:r>
            <a:r>
              <a:rPr lang="en-US" sz="6600" dirty="0"/>
              <a:t>then they that are in the flesh cannot please God.</a:t>
            </a:r>
          </a:p>
          <a:p>
            <a:endParaRPr lang="en-US" dirty="0"/>
          </a:p>
        </p:txBody>
      </p:sp>
    </p:spTree>
    <p:extLst>
      <p:ext uri="{BB962C8B-B14F-4D97-AF65-F5344CB8AC3E}">
        <p14:creationId xmlns:p14="http://schemas.microsoft.com/office/powerpoint/2010/main" xmlns="" val="2001646457"/>
      </p:ext>
    </p:extLst>
  </p:cSld>
  <p:clrMapOvr>
    <a:masterClrMapping/>
  </p:clrMapOvr>
  <p:transition spd="slow">
    <p:push dir="u"/>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671" y="5255"/>
            <a:ext cx="7886700" cy="1325563"/>
          </a:xfrm>
        </p:spPr>
        <p:txBody>
          <a:bodyPr>
            <a:normAutofit fontScale="90000"/>
          </a:bodyPr>
          <a:lstStyle/>
          <a:p>
            <a:r>
              <a:rPr lang="en-US" sz="9600" b="1" dirty="0">
                <a:latin typeface="+mn-lt"/>
              </a:rPr>
              <a:t>Philippians 2:2-4</a:t>
            </a:r>
            <a:r>
              <a:rPr lang="en-US" dirty="0"/>
              <a:t/>
            </a:r>
            <a:br>
              <a:rPr lang="en-US" dirty="0"/>
            </a:br>
            <a:endParaRPr lang="en-US" dirty="0"/>
          </a:p>
        </p:txBody>
      </p:sp>
      <p:sp>
        <p:nvSpPr>
          <p:cNvPr id="3" name="Content Placeholder 2"/>
          <p:cNvSpPr>
            <a:spLocks noGrp="1"/>
          </p:cNvSpPr>
          <p:nvPr>
            <p:ph idx="1"/>
          </p:nvPr>
        </p:nvSpPr>
        <p:spPr>
          <a:xfrm>
            <a:off x="21021" y="1219200"/>
            <a:ext cx="9144000" cy="5791200"/>
          </a:xfrm>
        </p:spPr>
        <p:txBody>
          <a:bodyPr>
            <a:normAutofit fontScale="70000" lnSpcReduction="20000"/>
          </a:bodyPr>
          <a:lstStyle/>
          <a:p>
            <a:pPr marL="0" indent="0">
              <a:buNone/>
            </a:pPr>
            <a:r>
              <a:rPr lang="en-US" sz="6600" b="1" dirty="0" smtClean="0"/>
              <a:t>2. </a:t>
            </a:r>
            <a:r>
              <a:rPr lang="en-US" sz="6600" dirty="0" smtClean="0"/>
              <a:t>Fulfil </a:t>
            </a:r>
            <a:r>
              <a:rPr lang="en-US" sz="6600" dirty="0"/>
              <a:t>ye my joy, that ye be likeminded, having the same love, </a:t>
            </a:r>
            <a:r>
              <a:rPr lang="en-US" sz="6600" i="1" dirty="0"/>
              <a:t>being</a:t>
            </a:r>
            <a:r>
              <a:rPr lang="en-US" sz="6600" dirty="0"/>
              <a:t> of one accord, of one mind.</a:t>
            </a:r>
          </a:p>
          <a:p>
            <a:pPr marL="0" indent="0">
              <a:buNone/>
            </a:pPr>
            <a:r>
              <a:rPr lang="en-US" sz="6600" b="1" dirty="0" smtClean="0"/>
              <a:t>3. </a:t>
            </a:r>
            <a:r>
              <a:rPr lang="en-US" sz="6600" i="1" dirty="0" smtClean="0"/>
              <a:t>Let</a:t>
            </a:r>
            <a:r>
              <a:rPr lang="en-US" sz="6600" dirty="0"/>
              <a:t> nothing </a:t>
            </a:r>
            <a:r>
              <a:rPr lang="en-US" sz="6600" i="1" dirty="0"/>
              <a:t>be done</a:t>
            </a:r>
            <a:r>
              <a:rPr lang="en-US" sz="6600" dirty="0"/>
              <a:t> through strife or vainglory; but in lowliness of mind let each esteem other better than themselves.</a:t>
            </a:r>
          </a:p>
          <a:p>
            <a:pPr marL="0" indent="0">
              <a:buNone/>
            </a:pPr>
            <a:r>
              <a:rPr lang="en-US" sz="6600" b="1" dirty="0" smtClean="0"/>
              <a:t>4. </a:t>
            </a:r>
            <a:r>
              <a:rPr lang="en-US" sz="6600" dirty="0" smtClean="0"/>
              <a:t>Look </a:t>
            </a:r>
            <a:r>
              <a:rPr lang="en-US" sz="6600" dirty="0"/>
              <a:t>not every man on his own things, but every man also on the things of others.</a:t>
            </a:r>
          </a:p>
          <a:p>
            <a:endParaRPr lang="en-US" dirty="0"/>
          </a:p>
        </p:txBody>
      </p:sp>
    </p:spTree>
    <p:extLst>
      <p:ext uri="{BB962C8B-B14F-4D97-AF65-F5344CB8AC3E}">
        <p14:creationId xmlns:p14="http://schemas.microsoft.com/office/powerpoint/2010/main" xmlns="" val="2742083738"/>
      </p:ext>
    </p:extLst>
  </p:cSld>
  <p:clrMapOvr>
    <a:masterClrMapping/>
  </p:clrMapOvr>
  <p:transition spd="slow">
    <p:push dir="u"/>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685800"/>
            <a:ext cx="9144000" cy="6172200"/>
          </a:xfrm>
        </p:spPr>
        <p:txBody>
          <a:bodyPr>
            <a:normAutofit/>
          </a:bodyPr>
          <a:lstStyle/>
          <a:p>
            <a:pPr marL="0" indent="0" algn="ctr">
              <a:buNone/>
            </a:pPr>
            <a:r>
              <a:rPr lang="en-US" sz="9600" b="1" dirty="0"/>
              <a:t>Liberty brings </a:t>
            </a:r>
            <a:r>
              <a:rPr lang="en-US" sz="9600" b="1" dirty="0" smtClean="0"/>
              <a:t>responsibility (</a:t>
            </a:r>
            <a:r>
              <a:rPr lang="en-US" sz="9600" b="1" dirty="0"/>
              <a:t>remember the Corinthians)</a:t>
            </a:r>
          </a:p>
          <a:p>
            <a:pPr algn="ctr"/>
            <a:endParaRPr lang="en-US" dirty="0"/>
          </a:p>
        </p:txBody>
      </p:sp>
    </p:spTree>
    <p:extLst>
      <p:ext uri="{BB962C8B-B14F-4D97-AF65-F5344CB8AC3E}">
        <p14:creationId xmlns:p14="http://schemas.microsoft.com/office/powerpoint/2010/main" xmlns="" val="732409270"/>
      </p:ext>
    </p:extLst>
  </p:cSld>
  <p:clrMapOvr>
    <a:masterClrMapping/>
  </p:clrMapOvr>
  <p:transition spd="slow">
    <p:push dir="u"/>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25563"/>
          </a:xfrm>
        </p:spPr>
        <p:txBody>
          <a:bodyPr>
            <a:noAutofit/>
          </a:bodyPr>
          <a:lstStyle/>
          <a:p>
            <a:pPr algn="ctr"/>
            <a:r>
              <a:rPr lang="en-US" sz="8000" b="1" dirty="0">
                <a:latin typeface="+mn-lt"/>
              </a:rPr>
              <a:t>Galatians 5:13,16,17</a:t>
            </a:r>
            <a:r>
              <a:rPr lang="en-US" sz="9600" b="1" dirty="0">
                <a:latin typeface="+mn-lt"/>
              </a:rPr>
              <a:t> </a:t>
            </a:r>
            <a:endParaRPr lang="en-US" sz="9600" dirty="0">
              <a:latin typeface="+mn-lt"/>
            </a:endParaRPr>
          </a:p>
        </p:txBody>
      </p:sp>
      <p:sp>
        <p:nvSpPr>
          <p:cNvPr id="3" name="Content Placeholder 2"/>
          <p:cNvSpPr>
            <a:spLocks noGrp="1"/>
          </p:cNvSpPr>
          <p:nvPr>
            <p:ph idx="1"/>
          </p:nvPr>
        </p:nvSpPr>
        <p:spPr>
          <a:xfrm>
            <a:off x="34159" y="1524000"/>
            <a:ext cx="9144000" cy="5989637"/>
          </a:xfrm>
        </p:spPr>
        <p:txBody>
          <a:bodyPr>
            <a:normAutofit fontScale="70000" lnSpcReduction="20000"/>
          </a:bodyPr>
          <a:lstStyle/>
          <a:p>
            <a:pPr marL="0" indent="0">
              <a:buNone/>
            </a:pPr>
            <a:r>
              <a:rPr lang="en-US" sz="6000" b="1" dirty="0" smtClean="0"/>
              <a:t>13. </a:t>
            </a:r>
            <a:r>
              <a:rPr lang="en-US" sz="6000" dirty="0" smtClean="0"/>
              <a:t>For</a:t>
            </a:r>
            <a:r>
              <a:rPr lang="en-US" sz="6000" dirty="0"/>
              <a:t>, brethren, ye have been called unto liberty; only </a:t>
            </a:r>
            <a:r>
              <a:rPr lang="en-US" sz="6000" i="1" dirty="0"/>
              <a:t>use</a:t>
            </a:r>
            <a:r>
              <a:rPr lang="en-US" sz="6000" dirty="0"/>
              <a:t> not liberty for an occasion to the flesh, but by love serve one another.</a:t>
            </a:r>
          </a:p>
          <a:p>
            <a:pPr marL="0" indent="0">
              <a:buNone/>
            </a:pPr>
            <a:r>
              <a:rPr lang="en-US" sz="6000" b="1" dirty="0" smtClean="0"/>
              <a:t>16. </a:t>
            </a:r>
            <a:r>
              <a:rPr lang="en-US" sz="6000" i="1" dirty="0" smtClean="0"/>
              <a:t>This</a:t>
            </a:r>
            <a:r>
              <a:rPr lang="en-US" sz="6000" dirty="0"/>
              <a:t> I say then, Walk in the Spirit, and ye shall not fulfil the lust of the flesh.</a:t>
            </a:r>
          </a:p>
          <a:p>
            <a:pPr marL="0" indent="0">
              <a:buNone/>
            </a:pPr>
            <a:r>
              <a:rPr lang="en-US" sz="6000" b="1" dirty="0" smtClean="0"/>
              <a:t>17. </a:t>
            </a:r>
            <a:r>
              <a:rPr lang="en-US" sz="6000" dirty="0" smtClean="0"/>
              <a:t>For </a:t>
            </a:r>
            <a:r>
              <a:rPr lang="en-US" sz="6000" dirty="0"/>
              <a:t>the flesh </a:t>
            </a:r>
            <a:r>
              <a:rPr lang="en-US" sz="6000" dirty="0" err="1"/>
              <a:t>lusteth</a:t>
            </a:r>
            <a:r>
              <a:rPr lang="en-US" sz="6000" dirty="0"/>
              <a:t> against the Spirit, and the Spirit against the flesh: and these are contrary the one to the other: so that ye cannot do the things that ye would.</a:t>
            </a:r>
          </a:p>
          <a:p>
            <a:endParaRPr lang="en-US" dirty="0"/>
          </a:p>
        </p:txBody>
      </p:sp>
    </p:spTree>
    <p:extLst>
      <p:ext uri="{BB962C8B-B14F-4D97-AF65-F5344CB8AC3E}">
        <p14:creationId xmlns:p14="http://schemas.microsoft.com/office/powerpoint/2010/main" xmlns="" val="3424546869"/>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450" y="46037"/>
            <a:ext cx="7886700" cy="1325563"/>
          </a:xfrm>
        </p:spPr>
        <p:txBody>
          <a:bodyPr>
            <a:normAutofit fontScale="90000"/>
          </a:bodyPr>
          <a:lstStyle/>
          <a:p>
            <a:pPr algn="ctr"/>
            <a:r>
              <a:rPr lang="en-US" sz="9600" b="1" dirty="0">
                <a:latin typeface="+mn-lt"/>
              </a:rPr>
              <a:t>Right Heart</a:t>
            </a:r>
            <a:r>
              <a:rPr lang="en-US" dirty="0"/>
              <a:t/>
            </a:r>
            <a:br>
              <a:rPr lang="en-US" dirty="0"/>
            </a:br>
            <a:endParaRPr lang="en-US" dirty="0"/>
          </a:p>
        </p:txBody>
      </p:sp>
      <p:sp>
        <p:nvSpPr>
          <p:cNvPr id="3" name="Content Placeholder 2"/>
          <p:cNvSpPr>
            <a:spLocks noGrp="1"/>
          </p:cNvSpPr>
          <p:nvPr>
            <p:ph idx="1"/>
          </p:nvPr>
        </p:nvSpPr>
        <p:spPr>
          <a:xfrm>
            <a:off x="13138" y="1676400"/>
            <a:ext cx="9296400" cy="5791199"/>
          </a:xfrm>
        </p:spPr>
        <p:txBody>
          <a:bodyPr>
            <a:normAutofit/>
          </a:bodyPr>
          <a:lstStyle/>
          <a:p>
            <a:pPr marL="0" indent="0">
              <a:buNone/>
            </a:pPr>
            <a:r>
              <a:rPr lang="en-US" sz="4800" b="1" u="sng" dirty="0"/>
              <a:t>Romans 1:21</a:t>
            </a:r>
            <a:endParaRPr lang="en-US" sz="4800" u="sng" dirty="0"/>
          </a:p>
          <a:p>
            <a:pPr marL="0" indent="0">
              <a:buNone/>
            </a:pPr>
            <a:r>
              <a:rPr lang="en-US" sz="4800" dirty="0" smtClean="0"/>
              <a:t>Because </a:t>
            </a:r>
            <a:r>
              <a:rPr lang="en-US" sz="4800" dirty="0"/>
              <a:t>that, when they knew God, they glorified </a:t>
            </a:r>
            <a:r>
              <a:rPr lang="en-US" sz="4800" i="1" dirty="0"/>
              <a:t>him</a:t>
            </a:r>
            <a:r>
              <a:rPr lang="en-US" sz="4800" dirty="0"/>
              <a:t> not as God, neither were thankful; but became vain in their imaginations, and their foolish heart was darkened.</a:t>
            </a:r>
          </a:p>
          <a:p>
            <a:pPr marL="0" indent="0">
              <a:buNone/>
            </a:pPr>
            <a:endParaRPr lang="en-US" dirty="0"/>
          </a:p>
        </p:txBody>
      </p:sp>
    </p:spTree>
    <p:extLst>
      <p:ext uri="{BB962C8B-B14F-4D97-AF65-F5344CB8AC3E}">
        <p14:creationId xmlns:p14="http://schemas.microsoft.com/office/powerpoint/2010/main" xmlns="" val="30649116"/>
      </p:ext>
    </p:extLst>
  </p:cSld>
  <p:clrMapOvr>
    <a:masterClrMapping/>
  </p:clrMapOvr>
  <p:transition spd="slow">
    <p:push dir="u"/>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102" y="-102782"/>
            <a:ext cx="7886700" cy="1325563"/>
          </a:xfrm>
        </p:spPr>
        <p:txBody>
          <a:bodyPr>
            <a:normAutofit/>
          </a:bodyPr>
          <a:lstStyle/>
          <a:p>
            <a:pPr algn="ctr"/>
            <a:endParaRPr lang="en-US" sz="8000" b="1" dirty="0">
              <a:latin typeface="+mn-lt"/>
            </a:endParaRPr>
          </a:p>
        </p:txBody>
      </p:sp>
      <p:sp>
        <p:nvSpPr>
          <p:cNvPr id="11" name="Up Arrow 10"/>
          <p:cNvSpPr/>
          <p:nvPr/>
        </p:nvSpPr>
        <p:spPr>
          <a:xfrm flipV="1">
            <a:off x="7983829" y="4722142"/>
            <a:ext cx="279497" cy="1092245"/>
          </a:xfrm>
          <a:prstGeom prst="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7334777" y="3429131"/>
            <a:ext cx="1596905" cy="129301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Image</a:t>
            </a:r>
          </a:p>
          <a:p>
            <a:pPr algn="ctr"/>
            <a:r>
              <a:rPr lang="en-US" sz="2800" b="1" dirty="0" smtClean="0">
                <a:solidFill>
                  <a:schemeClr val="tx1"/>
                </a:solidFill>
              </a:rPr>
              <a:t>Of</a:t>
            </a:r>
          </a:p>
          <a:p>
            <a:pPr algn="ctr"/>
            <a:r>
              <a:rPr lang="en-US" sz="2800" b="1" dirty="0" smtClean="0">
                <a:solidFill>
                  <a:schemeClr val="tx1"/>
                </a:solidFill>
              </a:rPr>
              <a:t>Christ</a:t>
            </a:r>
            <a:endParaRPr lang="en-US" sz="2800" b="1" dirty="0">
              <a:solidFill>
                <a:schemeClr val="tx1"/>
              </a:solidFill>
            </a:endParaRPr>
          </a:p>
        </p:txBody>
      </p:sp>
      <p:sp>
        <p:nvSpPr>
          <p:cNvPr id="19" name="Rounded Rectangle 18"/>
          <p:cNvSpPr/>
          <p:nvPr/>
        </p:nvSpPr>
        <p:spPr>
          <a:xfrm>
            <a:off x="1479044" y="21907"/>
            <a:ext cx="6768516" cy="101237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tx1"/>
                </a:solidFill>
              </a:rPr>
              <a:t>The Successful Grace Life</a:t>
            </a:r>
            <a:endParaRPr lang="en-US" sz="4800" b="1" dirty="0">
              <a:solidFill>
                <a:schemeClr val="tx1"/>
              </a:solidFill>
            </a:endParaRPr>
          </a:p>
        </p:txBody>
      </p:sp>
      <p:sp>
        <p:nvSpPr>
          <p:cNvPr id="28" name="Rounded Rectangle 27"/>
          <p:cNvSpPr/>
          <p:nvPr/>
        </p:nvSpPr>
        <p:spPr>
          <a:xfrm>
            <a:off x="2055333" y="1237018"/>
            <a:ext cx="1645715" cy="103413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Saved</a:t>
            </a:r>
            <a:endParaRPr lang="en-US" sz="2800" b="1" dirty="0">
              <a:solidFill>
                <a:schemeClr val="tx1"/>
              </a:solidFill>
            </a:endParaRPr>
          </a:p>
        </p:txBody>
      </p:sp>
      <p:sp>
        <p:nvSpPr>
          <p:cNvPr id="38" name="Up Arrow 37"/>
          <p:cNvSpPr/>
          <p:nvPr/>
        </p:nvSpPr>
        <p:spPr>
          <a:xfrm>
            <a:off x="7998555" y="2348858"/>
            <a:ext cx="269348" cy="1066036"/>
          </a:xfrm>
          <a:prstGeom prst="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Up Arrow 40"/>
          <p:cNvSpPr/>
          <p:nvPr/>
        </p:nvSpPr>
        <p:spPr>
          <a:xfrm flipV="1">
            <a:off x="2666999" y="2285385"/>
            <a:ext cx="371539" cy="1394370"/>
          </a:xfrm>
          <a:prstGeom prst="up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ounded Rectangle 51"/>
          <p:cNvSpPr/>
          <p:nvPr/>
        </p:nvSpPr>
        <p:spPr>
          <a:xfrm>
            <a:off x="7484105" y="1515906"/>
            <a:ext cx="1298248" cy="82842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Spirit</a:t>
            </a:r>
            <a:endParaRPr lang="en-US" sz="2800" b="1" dirty="0">
              <a:solidFill>
                <a:schemeClr val="tx1"/>
              </a:solidFill>
            </a:endParaRPr>
          </a:p>
        </p:txBody>
      </p:sp>
      <p:sp>
        <p:nvSpPr>
          <p:cNvPr id="54" name="Rounded Rectangle 53"/>
          <p:cNvSpPr/>
          <p:nvPr/>
        </p:nvSpPr>
        <p:spPr>
          <a:xfrm>
            <a:off x="2324072" y="3688999"/>
            <a:ext cx="1136550" cy="82874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Study</a:t>
            </a:r>
            <a:endParaRPr lang="en-US" sz="2800" b="1" dirty="0">
              <a:solidFill>
                <a:schemeClr val="tx1"/>
              </a:solidFill>
            </a:endParaRPr>
          </a:p>
        </p:txBody>
      </p:sp>
      <p:sp>
        <p:nvSpPr>
          <p:cNvPr id="57" name="Right Arrow 56"/>
          <p:cNvSpPr/>
          <p:nvPr/>
        </p:nvSpPr>
        <p:spPr>
          <a:xfrm>
            <a:off x="5113971" y="3953386"/>
            <a:ext cx="434097" cy="299973"/>
          </a:xfrm>
          <a:prstGeom prst="right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ight Arrow 57"/>
          <p:cNvSpPr/>
          <p:nvPr/>
        </p:nvSpPr>
        <p:spPr>
          <a:xfrm>
            <a:off x="1668517" y="1599124"/>
            <a:ext cx="386816" cy="334432"/>
          </a:xfrm>
          <a:prstGeom prst="right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3885543" y="3688999"/>
            <a:ext cx="1215241" cy="82874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Prayer</a:t>
            </a:r>
            <a:endParaRPr lang="en-US" sz="2800" b="1" dirty="0">
              <a:solidFill>
                <a:schemeClr val="tx1"/>
              </a:solidFill>
            </a:endParaRPr>
          </a:p>
        </p:txBody>
      </p:sp>
      <p:sp>
        <p:nvSpPr>
          <p:cNvPr id="15" name="Rounded Rectangle 14"/>
          <p:cNvSpPr/>
          <p:nvPr/>
        </p:nvSpPr>
        <p:spPr>
          <a:xfrm>
            <a:off x="5538892" y="3679755"/>
            <a:ext cx="1357777" cy="82874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Church</a:t>
            </a:r>
            <a:endParaRPr lang="en-US" sz="2800" b="1" dirty="0">
              <a:solidFill>
                <a:schemeClr val="tx1"/>
              </a:solidFill>
            </a:endParaRPr>
          </a:p>
        </p:txBody>
      </p:sp>
      <p:sp>
        <p:nvSpPr>
          <p:cNvPr id="16" name="Rounded Rectangle 15"/>
          <p:cNvSpPr/>
          <p:nvPr/>
        </p:nvSpPr>
        <p:spPr>
          <a:xfrm>
            <a:off x="7484106" y="5828624"/>
            <a:ext cx="1298247" cy="82842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Flesh</a:t>
            </a:r>
            <a:endParaRPr lang="en-US" sz="2800" b="1" dirty="0">
              <a:solidFill>
                <a:schemeClr val="tx1"/>
              </a:solidFill>
            </a:endParaRPr>
          </a:p>
        </p:txBody>
      </p:sp>
      <p:sp>
        <p:nvSpPr>
          <p:cNvPr id="17" name="Right Arrow 16"/>
          <p:cNvSpPr/>
          <p:nvPr/>
        </p:nvSpPr>
        <p:spPr>
          <a:xfrm>
            <a:off x="6867767" y="3953387"/>
            <a:ext cx="453823" cy="299973"/>
          </a:xfrm>
          <a:prstGeom prst="right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22802" y="1230000"/>
            <a:ext cx="1653598" cy="103413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Unsaved</a:t>
            </a:r>
            <a:endParaRPr lang="en-US" sz="2800" b="1" dirty="0">
              <a:solidFill>
                <a:schemeClr val="tx1"/>
              </a:solidFill>
            </a:endParaRPr>
          </a:p>
        </p:txBody>
      </p:sp>
      <p:sp>
        <p:nvSpPr>
          <p:cNvPr id="20" name="Right Arrow 19"/>
          <p:cNvSpPr/>
          <p:nvPr/>
        </p:nvSpPr>
        <p:spPr>
          <a:xfrm>
            <a:off x="3447435" y="3953388"/>
            <a:ext cx="424363" cy="299971"/>
          </a:xfrm>
          <a:prstGeom prst="right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25630587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2057400"/>
          </a:xfrm>
        </p:spPr>
        <p:txBody>
          <a:bodyPr>
            <a:normAutofit/>
          </a:bodyPr>
          <a:lstStyle/>
          <a:p>
            <a:pPr algn="ctr"/>
            <a:r>
              <a:rPr lang="en-US" sz="9600" b="1" u="sng" dirty="0">
                <a:latin typeface="+mn-lt"/>
              </a:rPr>
              <a:t>Psalms 53:1</a:t>
            </a:r>
            <a:r>
              <a:rPr lang="en-US" sz="9600" b="1" dirty="0">
                <a:latin typeface="+mn-lt"/>
              </a:rPr>
              <a:t>  </a:t>
            </a:r>
            <a:r>
              <a:rPr lang="en-US" dirty="0"/>
              <a:t/>
            </a:r>
            <a:br>
              <a:rPr lang="en-US" dirty="0"/>
            </a:br>
            <a:endParaRPr lang="en-US" dirty="0"/>
          </a:p>
        </p:txBody>
      </p:sp>
      <p:sp>
        <p:nvSpPr>
          <p:cNvPr id="3" name="Content Placeholder 2"/>
          <p:cNvSpPr>
            <a:spLocks noGrp="1"/>
          </p:cNvSpPr>
          <p:nvPr>
            <p:ph idx="1"/>
          </p:nvPr>
        </p:nvSpPr>
        <p:spPr>
          <a:xfrm>
            <a:off x="23648" y="1957552"/>
            <a:ext cx="9144000" cy="4953000"/>
          </a:xfrm>
        </p:spPr>
        <p:txBody>
          <a:bodyPr>
            <a:normAutofit fontScale="92500" lnSpcReduction="20000"/>
          </a:bodyPr>
          <a:lstStyle/>
          <a:p>
            <a:pPr marL="0" indent="0" algn="ctr">
              <a:buNone/>
            </a:pPr>
            <a:r>
              <a:rPr lang="en-US" sz="7200" dirty="0" smtClean="0"/>
              <a:t>The</a:t>
            </a:r>
            <a:r>
              <a:rPr lang="en-US" sz="7200" dirty="0"/>
              <a:t> fool hath said in his heart, There is no God. Corrupt are they, and have done abominable iniquity: there is none that doeth good.</a:t>
            </a:r>
          </a:p>
          <a:p>
            <a:endParaRPr lang="en-US" dirty="0"/>
          </a:p>
        </p:txBody>
      </p:sp>
    </p:spTree>
    <p:extLst>
      <p:ext uri="{BB962C8B-B14F-4D97-AF65-F5344CB8AC3E}">
        <p14:creationId xmlns:p14="http://schemas.microsoft.com/office/powerpoint/2010/main" xmlns="" val="92165257"/>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886700" cy="1325563"/>
          </a:xfrm>
        </p:spPr>
        <p:txBody>
          <a:bodyPr>
            <a:noAutofit/>
          </a:bodyPr>
          <a:lstStyle/>
          <a:p>
            <a:pPr algn="ctr"/>
            <a:r>
              <a:rPr lang="en-US" sz="9600" b="1" u="sng" dirty="0">
                <a:latin typeface="+mn-lt"/>
              </a:rPr>
              <a:t>Psalms </a:t>
            </a:r>
            <a:r>
              <a:rPr lang="en-US" sz="9600" b="1" u="sng" dirty="0" smtClean="0">
                <a:latin typeface="+mn-lt"/>
              </a:rPr>
              <a:t>14:1</a:t>
            </a:r>
            <a:endParaRPr lang="en-US" sz="9600" b="1" dirty="0">
              <a:latin typeface="+mn-lt"/>
            </a:endParaRPr>
          </a:p>
        </p:txBody>
      </p:sp>
      <p:sp>
        <p:nvSpPr>
          <p:cNvPr id="3" name="Content Placeholder 2"/>
          <p:cNvSpPr>
            <a:spLocks noGrp="1"/>
          </p:cNvSpPr>
          <p:nvPr>
            <p:ph idx="1"/>
          </p:nvPr>
        </p:nvSpPr>
        <p:spPr>
          <a:xfrm>
            <a:off x="57150" y="1676400"/>
            <a:ext cx="8991600" cy="5032375"/>
          </a:xfrm>
        </p:spPr>
        <p:txBody>
          <a:bodyPr>
            <a:normAutofit fontScale="92500" lnSpcReduction="10000"/>
          </a:bodyPr>
          <a:lstStyle/>
          <a:p>
            <a:pPr marL="0" indent="0" algn="ctr">
              <a:buNone/>
            </a:pPr>
            <a:r>
              <a:rPr lang="en-US" sz="7200" dirty="0" smtClean="0"/>
              <a:t>The</a:t>
            </a:r>
            <a:r>
              <a:rPr lang="en-US" sz="7200" dirty="0"/>
              <a:t> fool hath said in his heart, There is no God. They are corrupt, they have done abominable works, there is none that doeth good.</a:t>
            </a:r>
          </a:p>
          <a:p>
            <a:endParaRPr lang="en-US" dirty="0"/>
          </a:p>
        </p:txBody>
      </p:sp>
    </p:spTree>
    <p:extLst>
      <p:ext uri="{BB962C8B-B14F-4D97-AF65-F5344CB8AC3E}">
        <p14:creationId xmlns:p14="http://schemas.microsoft.com/office/powerpoint/2010/main" xmlns="" val="1449717534"/>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5112</TotalTime>
  <Words>1376</Words>
  <Application>Microsoft Office PowerPoint</Application>
  <PresentationFormat>On-screen Show (4:3)</PresentationFormat>
  <Paragraphs>203</Paragraphs>
  <Slides>70</Slides>
  <Notes>5</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Office Theme</vt:lpstr>
      <vt:lpstr>Slide 1</vt:lpstr>
      <vt:lpstr>Slide 2</vt:lpstr>
      <vt:lpstr>Slide 3</vt:lpstr>
      <vt:lpstr>Slide 4</vt:lpstr>
      <vt:lpstr>Slide 5</vt:lpstr>
      <vt:lpstr>Slide 6</vt:lpstr>
      <vt:lpstr>Right Heart </vt:lpstr>
      <vt:lpstr>Psalms 53:1   </vt:lpstr>
      <vt:lpstr>Psalms 14:1</vt:lpstr>
      <vt:lpstr>Proverbs 12:15  </vt:lpstr>
      <vt:lpstr>Jeremiah 17:9</vt:lpstr>
      <vt:lpstr>1 Corinthians 2:14  </vt:lpstr>
      <vt:lpstr>2 Corinthians 4:3,4  </vt:lpstr>
      <vt:lpstr>Romans 6:17   </vt:lpstr>
      <vt:lpstr>2 Corinthians 5:17   </vt:lpstr>
      <vt:lpstr>Slide 16</vt:lpstr>
      <vt:lpstr>Slide 17</vt:lpstr>
      <vt:lpstr>John 17:17   </vt:lpstr>
      <vt:lpstr>Slide 19</vt:lpstr>
      <vt:lpstr>2 Corinthians 2:17  </vt:lpstr>
      <vt:lpstr>Slide 21</vt:lpstr>
      <vt:lpstr>Slide 22</vt:lpstr>
      <vt:lpstr>Colossians 2:1-7 </vt:lpstr>
      <vt:lpstr>Colossians 2:1-7 </vt:lpstr>
      <vt:lpstr>Romans 16:25</vt:lpstr>
      <vt:lpstr>1 Thessalonians 3:13   </vt:lpstr>
      <vt:lpstr>Slide 27</vt:lpstr>
      <vt:lpstr>Study </vt:lpstr>
      <vt:lpstr>Ephesians 5:17 </vt:lpstr>
      <vt:lpstr>1 Timothy 2:4 </vt:lpstr>
      <vt:lpstr>John 14:6</vt:lpstr>
      <vt:lpstr>2 Timothy 2:7 </vt:lpstr>
      <vt:lpstr>Slide 33</vt:lpstr>
      <vt:lpstr>1 Corinthians 8:1</vt:lpstr>
      <vt:lpstr>1 Thessalonians 2:13 </vt:lpstr>
      <vt:lpstr>Prayer </vt:lpstr>
      <vt:lpstr>1 Corinthians 8:3 </vt:lpstr>
      <vt:lpstr>   Wrong prayer…</vt:lpstr>
      <vt:lpstr>Right Prayer </vt:lpstr>
      <vt:lpstr>Romans 8:22,23 and 26,27 </vt:lpstr>
      <vt:lpstr>Romans 8:22,23 and 26,27 </vt:lpstr>
      <vt:lpstr>Philippians 4:6</vt:lpstr>
      <vt:lpstr>Ephesians 6:18  </vt:lpstr>
      <vt:lpstr>Colossians 4:2   </vt:lpstr>
      <vt:lpstr>Philippians 1:9</vt:lpstr>
      <vt:lpstr>2 Thessalonians 3:1  </vt:lpstr>
      <vt:lpstr>Church </vt:lpstr>
      <vt:lpstr>Ephesians 4:11-16 </vt:lpstr>
      <vt:lpstr>Ephesians 4:11-16 </vt:lpstr>
      <vt:lpstr>We must speak the TRUTH </vt:lpstr>
      <vt:lpstr>1 Timothy 3:15 </vt:lpstr>
      <vt:lpstr>2 Timothy 4:1-3 </vt:lpstr>
      <vt:lpstr>Slide 53</vt:lpstr>
      <vt:lpstr>Slide 54</vt:lpstr>
      <vt:lpstr>Philippians 2:5-8 </vt:lpstr>
      <vt:lpstr>Romans 8:29</vt:lpstr>
      <vt:lpstr>2 Corinthians 5:17</vt:lpstr>
      <vt:lpstr>1 Corinthians 2:16  </vt:lpstr>
      <vt:lpstr>2 points define the mind of Christ </vt:lpstr>
      <vt:lpstr>What would Jesus do?: </vt:lpstr>
      <vt:lpstr>Ephesians 6:20 </vt:lpstr>
      <vt:lpstr>Colossians 4:3,4 </vt:lpstr>
      <vt:lpstr>In Christ…</vt:lpstr>
      <vt:lpstr>Slide 64</vt:lpstr>
      <vt:lpstr>Romans 7:18 </vt:lpstr>
      <vt:lpstr>Romans 8:3,4,7,8 </vt:lpstr>
      <vt:lpstr>Philippians 2:2-4 </vt:lpstr>
      <vt:lpstr>Slide 68</vt:lpstr>
      <vt:lpstr>Galatians 5:13,16,17 </vt:lpstr>
      <vt:lpstr>Slide 70</vt:lpstr>
    </vt:vector>
  </TitlesOfParts>
  <Company>JBL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Level Procedure Template</dc:title>
  <dc:creator>Joe Long</dc:creator>
  <cp:lastModifiedBy>Owner</cp:lastModifiedBy>
  <cp:revision>641</cp:revision>
  <cp:lastPrinted>2021-11-06T13:12:23Z</cp:lastPrinted>
  <dcterms:created xsi:type="dcterms:W3CDTF">2004-10-04T14:27:35Z</dcterms:created>
  <dcterms:modified xsi:type="dcterms:W3CDTF">2022-02-22T14:09:50Z</dcterms:modified>
</cp:coreProperties>
</file>